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78" r:id="rId2"/>
    <p:sldId id="264" r:id="rId3"/>
    <p:sldId id="295" r:id="rId4"/>
    <p:sldId id="267" r:id="rId5"/>
    <p:sldId id="279" r:id="rId6"/>
    <p:sldId id="271" r:id="rId7"/>
    <p:sldId id="280" r:id="rId8"/>
    <p:sldId id="268" r:id="rId9"/>
    <p:sldId id="294" r:id="rId10"/>
    <p:sldId id="293" r:id="rId11"/>
    <p:sldId id="281" r:id="rId12"/>
    <p:sldId id="283" r:id="rId13"/>
    <p:sldId id="284" r:id="rId14"/>
    <p:sldId id="290" r:id="rId15"/>
    <p:sldId id="287" r:id="rId16"/>
    <p:sldId id="288" r:id="rId17"/>
    <p:sldId id="286" r:id="rId18"/>
    <p:sldId id="276" r:id="rId19"/>
    <p:sldId id="29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4" autoAdjust="0"/>
    <p:restoredTop sz="94632"/>
  </p:normalViewPr>
  <p:slideViewPr>
    <p:cSldViewPr snapToGrid="0">
      <p:cViewPr varScale="1">
        <p:scale>
          <a:sx n="106" d="100"/>
          <a:sy n="106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8DD38-7A46-4CFA-AE51-512FA3010B54}" type="datetimeFigureOut">
              <a:rPr lang="en-GB" smtClean="0"/>
              <a:t>29/07/2021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5D199-B609-4181-8515-12126C802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365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B37FED-F973-4032-83EE-1EBF3E9878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5170" y="-1"/>
            <a:ext cx="1232720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45CFDF-17CB-4424-821A-423CEF8D52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30216" y="2846326"/>
            <a:ext cx="9144000" cy="11653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dirty="0"/>
              <a:t>TITLE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DC8FE1-5438-46C4-8F9D-7B029E0F13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7639" y="5699219"/>
            <a:ext cx="2009154" cy="50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24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Slide+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18429-DE08-4550-8B36-5DB28D0DD7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4814" y="2496104"/>
            <a:ext cx="4566357" cy="3171543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lorem pharetra, ac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 In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platea</a:t>
            </a:r>
            <a:r>
              <a:rPr lang="en-US" dirty="0"/>
              <a:t> </a:t>
            </a:r>
            <a:r>
              <a:rPr lang="en-US" dirty="0" err="1"/>
              <a:t>dictumst</a:t>
            </a:r>
            <a:r>
              <a:rPr lang="en-US" dirty="0"/>
              <a:t>. Ut </a:t>
            </a:r>
            <a:r>
              <a:rPr lang="en-US" dirty="0" err="1"/>
              <a:t>velit</a:t>
            </a:r>
            <a:r>
              <a:rPr lang="en-US" dirty="0"/>
              <a:t> dui, </a:t>
            </a:r>
            <a:r>
              <a:rPr lang="en-US" dirty="0" err="1"/>
              <a:t>auctor</a:t>
            </a:r>
            <a:r>
              <a:rPr lang="en-US" dirty="0"/>
              <a:t> a </a:t>
            </a:r>
            <a:r>
              <a:rPr lang="en-US" dirty="0" err="1"/>
              <a:t>ultrices</a:t>
            </a:r>
            <a:r>
              <a:rPr lang="en-US" dirty="0"/>
              <a:t> a, </a:t>
            </a:r>
            <a:r>
              <a:rPr lang="en-US" dirty="0" err="1"/>
              <a:t>ultricies</a:t>
            </a:r>
            <a:r>
              <a:rPr lang="en-US" dirty="0"/>
              <a:t> vel ligula. </a:t>
            </a:r>
            <a:r>
              <a:rPr lang="en-US" dirty="0" err="1"/>
              <a:t>Donec</a:t>
            </a:r>
            <a:r>
              <a:rPr lang="en-US" dirty="0"/>
              <a:t> non pulvinar </a:t>
            </a:r>
            <a:r>
              <a:rPr lang="en-US" dirty="0" err="1"/>
              <a:t>erat</a:t>
            </a:r>
            <a:r>
              <a:rPr lang="en-US" dirty="0"/>
              <a:t>, at </a:t>
            </a:r>
            <a:r>
              <a:rPr lang="en-US" dirty="0" err="1"/>
              <a:t>auctor</a:t>
            </a:r>
            <a:r>
              <a:rPr lang="en-US" dirty="0"/>
              <a:t> sem. Integer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at </a:t>
            </a:r>
            <a:r>
              <a:rPr lang="en-US" dirty="0" err="1"/>
              <a:t>ornare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diam. Duis </a:t>
            </a:r>
            <a:r>
              <a:rPr lang="en-US" dirty="0" err="1"/>
              <a:t>molesti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7BF322-966C-47D4-95DF-2BBCF7F44D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4814" y="454817"/>
            <a:ext cx="5105341" cy="11653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AACDADB-2800-4684-ADAC-B7A92814A2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876" y="1345863"/>
            <a:ext cx="4788817" cy="454818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 b="1">
                <a:solidFill>
                  <a:srgbClr val="40515E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574104-2136-468A-98B4-2F559F150E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06"/>
          <a:stretch/>
        </p:blipFill>
        <p:spPr>
          <a:xfrm>
            <a:off x="11156251" y="5969870"/>
            <a:ext cx="535653" cy="51537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951B3F9-980A-48E4-A971-1262B67CC3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14637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Slide+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18429-DE08-4550-8B36-5DB28D0DD7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0814" y="2496104"/>
            <a:ext cx="4566357" cy="3171543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lorem pharetra, ac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 In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platea</a:t>
            </a:r>
            <a:r>
              <a:rPr lang="en-US" dirty="0"/>
              <a:t> </a:t>
            </a:r>
            <a:r>
              <a:rPr lang="en-US" dirty="0" err="1"/>
              <a:t>dictumst</a:t>
            </a:r>
            <a:r>
              <a:rPr lang="en-US" dirty="0"/>
              <a:t>. Ut </a:t>
            </a:r>
            <a:r>
              <a:rPr lang="en-US" dirty="0" err="1"/>
              <a:t>velit</a:t>
            </a:r>
            <a:r>
              <a:rPr lang="en-US" dirty="0"/>
              <a:t> dui, </a:t>
            </a:r>
            <a:r>
              <a:rPr lang="en-US" dirty="0" err="1"/>
              <a:t>auctor</a:t>
            </a:r>
            <a:r>
              <a:rPr lang="en-US" dirty="0"/>
              <a:t> a </a:t>
            </a:r>
            <a:r>
              <a:rPr lang="en-US" dirty="0" err="1"/>
              <a:t>ultrices</a:t>
            </a:r>
            <a:r>
              <a:rPr lang="en-US" dirty="0"/>
              <a:t> a, </a:t>
            </a:r>
            <a:r>
              <a:rPr lang="en-US" dirty="0" err="1"/>
              <a:t>ultricies</a:t>
            </a:r>
            <a:r>
              <a:rPr lang="en-US" dirty="0"/>
              <a:t> vel ligula. </a:t>
            </a:r>
            <a:r>
              <a:rPr lang="en-US" dirty="0" err="1"/>
              <a:t>Donec</a:t>
            </a:r>
            <a:r>
              <a:rPr lang="en-US" dirty="0"/>
              <a:t> non pulvinar </a:t>
            </a:r>
            <a:r>
              <a:rPr lang="en-US" dirty="0" err="1"/>
              <a:t>erat</a:t>
            </a:r>
            <a:r>
              <a:rPr lang="en-US" dirty="0"/>
              <a:t>, at </a:t>
            </a:r>
            <a:r>
              <a:rPr lang="en-US" dirty="0" err="1"/>
              <a:t>auctor</a:t>
            </a:r>
            <a:r>
              <a:rPr lang="en-US" dirty="0"/>
              <a:t> sem. Integer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at </a:t>
            </a:r>
            <a:r>
              <a:rPr lang="en-US" dirty="0" err="1"/>
              <a:t>ornare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diam. Duis </a:t>
            </a:r>
            <a:r>
              <a:rPr lang="en-US" dirty="0" err="1"/>
              <a:t>molesti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7BF322-966C-47D4-95DF-2BBCF7F44D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14" y="454817"/>
            <a:ext cx="4566357" cy="11653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AACDADB-2800-4684-ADAC-B7A92814A2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2877" y="1345863"/>
            <a:ext cx="4484294" cy="454818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 b="1">
                <a:solidFill>
                  <a:srgbClr val="40515E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574104-2136-468A-98B4-2F559F150E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06"/>
          <a:stretch/>
        </p:blipFill>
        <p:spPr>
          <a:xfrm>
            <a:off x="11156251" y="5969870"/>
            <a:ext cx="535653" cy="51537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4F0E78-52A3-4D17-A837-46C0BFEC77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10028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5E84340-8CE8-4AF4-8D60-0D61CDFF2B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5343" y="2202035"/>
            <a:ext cx="3761526" cy="323942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9BC4F-CFA1-41A3-9144-06496E9899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4814" y="2543794"/>
            <a:ext cx="6424186" cy="3171543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lorem pharetra, ac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 In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platea</a:t>
            </a:r>
            <a:r>
              <a:rPr lang="en-US" dirty="0"/>
              <a:t> </a:t>
            </a:r>
            <a:r>
              <a:rPr lang="en-US" dirty="0" err="1"/>
              <a:t>dictumst</a:t>
            </a:r>
            <a:r>
              <a:rPr lang="en-US" dirty="0"/>
              <a:t>. Ut </a:t>
            </a:r>
            <a:r>
              <a:rPr lang="en-US" dirty="0" err="1"/>
              <a:t>velit</a:t>
            </a:r>
            <a:r>
              <a:rPr lang="en-US" dirty="0"/>
              <a:t> dui, </a:t>
            </a:r>
            <a:r>
              <a:rPr lang="en-US" dirty="0" err="1"/>
              <a:t>auctor</a:t>
            </a:r>
            <a:r>
              <a:rPr lang="en-US" dirty="0"/>
              <a:t> a </a:t>
            </a:r>
            <a:r>
              <a:rPr lang="en-US" dirty="0" err="1"/>
              <a:t>ultrices</a:t>
            </a:r>
            <a:r>
              <a:rPr lang="en-US" dirty="0"/>
              <a:t> a, </a:t>
            </a:r>
            <a:r>
              <a:rPr lang="en-US" dirty="0" err="1"/>
              <a:t>ultricies</a:t>
            </a:r>
            <a:r>
              <a:rPr lang="en-US" dirty="0"/>
              <a:t> vel ligula. </a:t>
            </a:r>
            <a:r>
              <a:rPr lang="en-US" dirty="0" err="1"/>
              <a:t>Donec</a:t>
            </a:r>
            <a:r>
              <a:rPr lang="en-US" dirty="0"/>
              <a:t> non pulvinar </a:t>
            </a:r>
            <a:r>
              <a:rPr lang="en-US" dirty="0" err="1"/>
              <a:t>erat</a:t>
            </a:r>
            <a:r>
              <a:rPr lang="en-US" dirty="0"/>
              <a:t>, at </a:t>
            </a:r>
            <a:r>
              <a:rPr lang="en-US" dirty="0" err="1"/>
              <a:t>auctor</a:t>
            </a:r>
            <a:r>
              <a:rPr lang="en-US" dirty="0"/>
              <a:t> sem. Integer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at </a:t>
            </a:r>
            <a:r>
              <a:rPr lang="en-US" dirty="0" err="1"/>
              <a:t>ornare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diam. Duis </a:t>
            </a:r>
            <a:r>
              <a:rPr lang="en-US" dirty="0" err="1"/>
              <a:t>molesti</a:t>
            </a:r>
            <a:r>
              <a:rPr lang="en-US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A49C99-2625-485F-9C84-884D039FB0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4814" y="454817"/>
            <a:ext cx="5105341" cy="11653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E98A323-005D-47A7-8947-7AC4648754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876" y="1345863"/>
            <a:ext cx="4788817" cy="454818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 b="1">
                <a:solidFill>
                  <a:srgbClr val="40515E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04F27-230A-4B72-9CE1-711D3ADD4F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846" y="6079042"/>
            <a:ext cx="1295340" cy="32414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66ECCB-02D7-48EF-940B-81BC906112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29600" y="2692400"/>
            <a:ext cx="3048000" cy="25399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665732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9BAB7F-FA6E-4D04-8539-E804C38191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114" y="2390721"/>
            <a:ext cx="3761526" cy="323942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9BC4F-CFA1-41A3-9144-06496E9899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07414" y="2691727"/>
            <a:ext cx="6424186" cy="3171543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lorem pharetra, ac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 In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platea</a:t>
            </a:r>
            <a:r>
              <a:rPr lang="en-US" dirty="0"/>
              <a:t> </a:t>
            </a:r>
            <a:r>
              <a:rPr lang="en-US" dirty="0" err="1"/>
              <a:t>dictumst</a:t>
            </a:r>
            <a:r>
              <a:rPr lang="en-US" dirty="0"/>
              <a:t>. Ut </a:t>
            </a:r>
            <a:r>
              <a:rPr lang="en-US" dirty="0" err="1"/>
              <a:t>velit</a:t>
            </a:r>
            <a:r>
              <a:rPr lang="en-US" dirty="0"/>
              <a:t> dui, </a:t>
            </a:r>
            <a:r>
              <a:rPr lang="en-US" dirty="0" err="1"/>
              <a:t>auctor</a:t>
            </a:r>
            <a:r>
              <a:rPr lang="en-US" dirty="0"/>
              <a:t> a </a:t>
            </a:r>
            <a:r>
              <a:rPr lang="en-US" dirty="0" err="1"/>
              <a:t>ultrices</a:t>
            </a:r>
            <a:r>
              <a:rPr lang="en-US" dirty="0"/>
              <a:t> a, </a:t>
            </a:r>
            <a:r>
              <a:rPr lang="en-US" dirty="0" err="1"/>
              <a:t>ultricies</a:t>
            </a:r>
            <a:r>
              <a:rPr lang="en-US" dirty="0"/>
              <a:t> vel ligula. </a:t>
            </a:r>
            <a:r>
              <a:rPr lang="en-US" dirty="0" err="1"/>
              <a:t>Donec</a:t>
            </a:r>
            <a:r>
              <a:rPr lang="en-US" dirty="0"/>
              <a:t> non pulvinar </a:t>
            </a:r>
            <a:r>
              <a:rPr lang="en-US" dirty="0" err="1"/>
              <a:t>erat</a:t>
            </a:r>
            <a:r>
              <a:rPr lang="en-US" dirty="0"/>
              <a:t>, at </a:t>
            </a:r>
            <a:r>
              <a:rPr lang="en-US" dirty="0" err="1"/>
              <a:t>auctor</a:t>
            </a:r>
            <a:r>
              <a:rPr lang="en-US" dirty="0"/>
              <a:t> sem. Integer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at </a:t>
            </a:r>
            <a:r>
              <a:rPr lang="en-US" dirty="0" err="1"/>
              <a:t>ornare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diam. Duis </a:t>
            </a:r>
            <a:r>
              <a:rPr lang="en-US" dirty="0" err="1"/>
              <a:t>molesti</a:t>
            </a:r>
            <a:r>
              <a:rPr lang="en-US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A49C99-2625-485F-9C84-884D039FB0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4814" y="454817"/>
            <a:ext cx="6269772" cy="11653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E98A323-005D-47A7-8947-7AC4648754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114" y="1345863"/>
            <a:ext cx="6269772" cy="45481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buNone/>
              <a:defRPr sz="1600" b="1">
                <a:solidFill>
                  <a:srgbClr val="40515E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04F27-230A-4B72-9CE1-711D3ADD4F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846" y="6079042"/>
            <a:ext cx="1295340" cy="32414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66ECCB-02D7-48EF-940B-81BC906112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2291" y="2840333"/>
            <a:ext cx="3048000" cy="25399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415745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adget_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18429-DE08-4550-8B36-5DB28D0DD7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4814" y="2496104"/>
            <a:ext cx="5386694" cy="3171543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lorem pharetra, ac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 In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platea</a:t>
            </a:r>
            <a:r>
              <a:rPr lang="en-US" dirty="0"/>
              <a:t> </a:t>
            </a:r>
            <a:r>
              <a:rPr lang="en-US" dirty="0" err="1"/>
              <a:t>dictumst</a:t>
            </a:r>
            <a:r>
              <a:rPr lang="en-US" dirty="0"/>
              <a:t>. Ut </a:t>
            </a:r>
            <a:r>
              <a:rPr lang="en-US" dirty="0" err="1"/>
              <a:t>velit</a:t>
            </a:r>
            <a:r>
              <a:rPr lang="en-US" dirty="0"/>
              <a:t> dui, </a:t>
            </a:r>
            <a:r>
              <a:rPr lang="en-US" dirty="0" err="1"/>
              <a:t>auctor</a:t>
            </a:r>
            <a:r>
              <a:rPr lang="en-US" dirty="0"/>
              <a:t> a </a:t>
            </a:r>
            <a:r>
              <a:rPr lang="en-US" dirty="0" err="1"/>
              <a:t>ultrices</a:t>
            </a:r>
            <a:r>
              <a:rPr lang="en-US" dirty="0"/>
              <a:t> a, </a:t>
            </a:r>
            <a:r>
              <a:rPr lang="en-US" dirty="0" err="1"/>
              <a:t>ultricies</a:t>
            </a:r>
            <a:r>
              <a:rPr lang="en-US" dirty="0"/>
              <a:t> vel ligula. </a:t>
            </a:r>
            <a:r>
              <a:rPr lang="en-US" dirty="0" err="1"/>
              <a:t>Donec</a:t>
            </a:r>
            <a:r>
              <a:rPr lang="en-US" dirty="0"/>
              <a:t> non pulvinar </a:t>
            </a:r>
            <a:r>
              <a:rPr lang="en-US" dirty="0" err="1"/>
              <a:t>erat</a:t>
            </a:r>
            <a:r>
              <a:rPr lang="en-US" dirty="0"/>
              <a:t>, at </a:t>
            </a:r>
            <a:r>
              <a:rPr lang="en-US" dirty="0" err="1"/>
              <a:t>auctor</a:t>
            </a:r>
            <a:r>
              <a:rPr lang="en-US" dirty="0"/>
              <a:t> sem. Integer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at </a:t>
            </a:r>
            <a:r>
              <a:rPr lang="en-US" dirty="0" err="1"/>
              <a:t>ornare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diam. Duis </a:t>
            </a:r>
            <a:r>
              <a:rPr lang="en-US" dirty="0" err="1"/>
              <a:t>molesti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7BF322-966C-47D4-95DF-2BBCF7F44D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4814" y="454817"/>
            <a:ext cx="5105341" cy="11653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AACDADB-2800-4684-ADAC-B7A92814A2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876" y="1345863"/>
            <a:ext cx="4788817" cy="454818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 b="1">
                <a:solidFill>
                  <a:srgbClr val="40515E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574104-2136-468A-98B4-2F559F150E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06"/>
          <a:stretch/>
        </p:blipFill>
        <p:spPr>
          <a:xfrm>
            <a:off x="11156251" y="5969870"/>
            <a:ext cx="535653" cy="515375"/>
          </a:xfrm>
          <a:prstGeom prst="rect">
            <a:avLst/>
          </a:prstGeom>
        </p:spPr>
      </p:pic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641B04CC-CC41-44A1-BA9B-40B2E71C7F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20614" r="929" b="19723"/>
          <a:stretch/>
        </p:blipFill>
        <p:spPr>
          <a:xfrm>
            <a:off x="5613862" y="136733"/>
            <a:ext cx="6899847" cy="6721267"/>
          </a:xfrm>
          <a:prstGeom prst="rect">
            <a:avLst/>
          </a:prstGeom>
          <a:noFill/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070338D-C5E7-4C8B-9CFA-798ECCEF04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0525" y="1266825"/>
            <a:ext cx="2200275" cy="381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9D1B54-7125-4355-AEF2-E363A16959B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846" y="6079042"/>
            <a:ext cx="1295340" cy="32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8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adge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18429-DE08-4550-8B36-5DB28D0DD7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4998" y="2496104"/>
            <a:ext cx="4982188" cy="3171543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lorem pharetra, ac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 In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platea</a:t>
            </a:r>
            <a:r>
              <a:rPr lang="en-US" dirty="0"/>
              <a:t> </a:t>
            </a:r>
            <a:r>
              <a:rPr lang="en-US" dirty="0" err="1"/>
              <a:t>dictumst</a:t>
            </a:r>
            <a:r>
              <a:rPr lang="en-US" dirty="0"/>
              <a:t>. Ut </a:t>
            </a:r>
            <a:r>
              <a:rPr lang="en-US" dirty="0" err="1"/>
              <a:t>velit</a:t>
            </a:r>
            <a:r>
              <a:rPr lang="en-US" dirty="0"/>
              <a:t> dui, </a:t>
            </a:r>
            <a:r>
              <a:rPr lang="en-US" dirty="0" err="1"/>
              <a:t>auctor</a:t>
            </a:r>
            <a:r>
              <a:rPr lang="en-US" dirty="0"/>
              <a:t> a </a:t>
            </a:r>
            <a:r>
              <a:rPr lang="en-US" dirty="0" err="1"/>
              <a:t>ultrices</a:t>
            </a:r>
            <a:r>
              <a:rPr lang="en-US" dirty="0"/>
              <a:t> a, </a:t>
            </a:r>
            <a:r>
              <a:rPr lang="en-US" dirty="0" err="1"/>
              <a:t>ultricies</a:t>
            </a:r>
            <a:r>
              <a:rPr lang="en-US" dirty="0"/>
              <a:t> vel ligula. </a:t>
            </a:r>
            <a:r>
              <a:rPr lang="en-US" dirty="0" err="1"/>
              <a:t>Donec</a:t>
            </a:r>
            <a:r>
              <a:rPr lang="en-US" dirty="0"/>
              <a:t> non pulvinar </a:t>
            </a:r>
            <a:r>
              <a:rPr lang="en-US" dirty="0" err="1"/>
              <a:t>erat</a:t>
            </a:r>
            <a:r>
              <a:rPr lang="en-US" dirty="0"/>
              <a:t>, at </a:t>
            </a:r>
            <a:r>
              <a:rPr lang="en-US" dirty="0" err="1"/>
              <a:t>auctor</a:t>
            </a:r>
            <a:r>
              <a:rPr lang="en-US" dirty="0"/>
              <a:t> sem. Integer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at </a:t>
            </a:r>
            <a:r>
              <a:rPr lang="en-US" dirty="0" err="1"/>
              <a:t>ornare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diam. Duis </a:t>
            </a:r>
            <a:r>
              <a:rPr lang="en-US" dirty="0" err="1"/>
              <a:t>molesti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7BF322-966C-47D4-95DF-2BBCF7F44D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4998" y="454817"/>
            <a:ext cx="4566357" cy="11653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AACDADB-2800-4684-ADAC-B7A92814A2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61" y="1345863"/>
            <a:ext cx="4484294" cy="454818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 b="1">
                <a:solidFill>
                  <a:srgbClr val="40515E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574104-2136-468A-98B4-2F559F150E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06"/>
          <a:stretch/>
        </p:blipFill>
        <p:spPr>
          <a:xfrm>
            <a:off x="11156251" y="5969870"/>
            <a:ext cx="535653" cy="515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44B73E-9994-45A9-AE4B-037DDB4883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6184"/>
            <a:ext cx="6611815" cy="66118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653AD1-7B36-4D1F-90C6-8BEAC35FF3AE}"/>
              </a:ext>
            </a:extLst>
          </p:cNvPr>
          <p:cNvSpPr/>
          <p:nvPr/>
        </p:nvSpPr>
        <p:spPr>
          <a:xfrm>
            <a:off x="1514092" y="1090246"/>
            <a:ext cx="3690954" cy="487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D8A1C53-D2FA-4000-8C93-52BA79574C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4475" y="1090613"/>
            <a:ext cx="3690938" cy="48799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232A18-DC92-47B8-8F25-237D088D72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846" y="6079042"/>
            <a:ext cx="1295340" cy="32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9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Gadge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097228F-F421-48B8-9C37-83C0EFC802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5170" y="-1"/>
            <a:ext cx="12327202" cy="6858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E5F720-6A4A-4327-A7B8-5CF02A1EA7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846" y="6074018"/>
            <a:ext cx="1295340" cy="323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44B73E-9994-45A9-AE4B-037DDB4883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6184"/>
            <a:ext cx="6611815" cy="66118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653AD1-7B36-4D1F-90C6-8BEAC35FF3AE}"/>
              </a:ext>
            </a:extLst>
          </p:cNvPr>
          <p:cNvSpPr/>
          <p:nvPr/>
        </p:nvSpPr>
        <p:spPr>
          <a:xfrm>
            <a:off x="1514092" y="1090246"/>
            <a:ext cx="3690954" cy="487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D8A1C53-D2FA-4000-8C93-52BA79574C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4475" y="1090613"/>
            <a:ext cx="3690938" cy="48799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B48DFE-50FF-4CD8-80F2-B27FBA0319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30" y="2446215"/>
            <a:ext cx="4935356" cy="25399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601167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Gadget_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48CC5DE-1BF3-4D4A-8614-91A25FA6BB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5170" y="-1"/>
            <a:ext cx="12327202" cy="6858001"/>
          </a:xfrm>
          <a:prstGeom prst="rect">
            <a:avLst/>
          </a:prstGeom>
        </p:spPr>
      </p:pic>
      <p:pic>
        <p:nvPicPr>
          <p:cNvPr id="18" name="Picture Placeholder 9">
            <a:extLst>
              <a:ext uri="{FF2B5EF4-FFF2-40B4-BE49-F238E27FC236}">
                <a16:creationId xmlns:a16="http://schemas.microsoft.com/office/drawing/2014/main" id="{49FA6818-5CB9-44FC-9028-0BA454E254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20614" r="929" b="19723"/>
          <a:stretch/>
        </p:blipFill>
        <p:spPr>
          <a:xfrm>
            <a:off x="0" y="136733"/>
            <a:ext cx="6899847" cy="6721267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E5F720-6A4A-4327-A7B8-5CF02A1EA7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846" y="6074018"/>
            <a:ext cx="1295340" cy="323835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B48DFE-50FF-4CD8-80F2-B27FBA0319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30" y="2446215"/>
            <a:ext cx="4935356" cy="25399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3CCEB5-E90D-44BA-91DE-4C3E48F2BAF6}"/>
              </a:ext>
            </a:extLst>
          </p:cNvPr>
          <p:cNvSpPr/>
          <p:nvPr/>
        </p:nvSpPr>
        <p:spPr>
          <a:xfrm>
            <a:off x="2396663" y="1266825"/>
            <a:ext cx="2200275" cy="381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20E7E552-A02A-4322-B7A1-7215A4EB3F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96663" y="1266825"/>
            <a:ext cx="2200275" cy="381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80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1EFC2C-C707-48BD-8B4C-81F2E05472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854" y="0"/>
            <a:ext cx="12313708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031861-3E56-4F24-A22F-3288415E1A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571" y="2511210"/>
            <a:ext cx="3253787" cy="28021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0A49C99-2625-485F-9C84-884D039FB0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4814" y="454817"/>
            <a:ext cx="6269772" cy="11653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E98A323-005D-47A7-8947-7AC4648754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114" y="1345863"/>
            <a:ext cx="6269772" cy="45481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buNone/>
              <a:defRPr sz="1600" b="1">
                <a:solidFill>
                  <a:srgbClr val="40515E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04F27-230A-4B72-9CE1-711D3ADD4F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846" y="6079042"/>
            <a:ext cx="1295340" cy="32414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66ECCB-02D7-48EF-940B-81BC906112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5011" y="3319991"/>
            <a:ext cx="3048000" cy="25399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100"/>
              </a:lnSpc>
              <a:buNone/>
              <a:defRPr sz="4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6E4442D-74FC-4E18-9A58-73115C2A1C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9106" y="2511210"/>
            <a:ext cx="3253787" cy="2802157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2576731-C6FD-4C7A-B846-7C36B2A481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9194" y="3319990"/>
            <a:ext cx="3048000" cy="25399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100"/>
              </a:lnSpc>
              <a:buNone/>
              <a:defRPr sz="4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DACC3CB-A79D-4755-80A6-B2335AB1A0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399" y="2511210"/>
            <a:ext cx="3253787" cy="2802157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E49BDB5-4C8E-4289-A87C-28299BF9BC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66183" y="3226138"/>
            <a:ext cx="3048000" cy="25399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100"/>
              </a:lnSpc>
              <a:buNone/>
              <a:defRPr sz="4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737352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1EFC2C-C707-48BD-8B4C-81F2E05472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854" y="0"/>
            <a:ext cx="12313708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0A49C99-2625-485F-9C84-884D039FB0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61114" y="454817"/>
            <a:ext cx="6269772" cy="11653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3D96AF-B836-4061-A47F-DC3B9CA61862}"/>
              </a:ext>
            </a:extLst>
          </p:cNvPr>
          <p:cNvSpPr/>
          <p:nvPr/>
        </p:nvSpPr>
        <p:spPr>
          <a:xfrm>
            <a:off x="667657" y="1345863"/>
            <a:ext cx="10842172" cy="4597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E98A323-005D-47A7-8947-7AC4648754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61114" y="1345863"/>
            <a:ext cx="6269772" cy="4548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1600" b="1">
                <a:solidFill>
                  <a:srgbClr val="40515E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04F27-230A-4B72-9CE1-711D3ADD4F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846" y="6079042"/>
            <a:ext cx="1295340" cy="324141"/>
          </a:xfrm>
          <a:prstGeom prst="rect">
            <a:avLst/>
          </a:prstGeom>
        </p:spPr>
      </p:pic>
      <p:sp>
        <p:nvSpPr>
          <p:cNvPr id="8" name="Chart Placeholder 3">
            <a:extLst>
              <a:ext uri="{FF2B5EF4-FFF2-40B4-BE49-F238E27FC236}">
                <a16:creationId xmlns:a16="http://schemas.microsoft.com/office/drawing/2014/main" id="{14396277-CCD6-42FC-8AEF-21F33A52971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35015" y="2026443"/>
            <a:ext cx="10842172" cy="3917157"/>
          </a:xfrm>
          <a:prstGeom prst="rect">
            <a:avLst/>
          </a:prstGeom>
        </p:spPr>
        <p:txBody>
          <a:bodyPr numCol="1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821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44194E-6569-43C9-8475-359B0298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45CFDF-17CB-4424-821A-423CEF8D52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30216" y="2846326"/>
            <a:ext cx="9144000" cy="11653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dirty="0"/>
              <a:t>TITLE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DC8FE1-5438-46C4-8F9D-7B029E0F13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7639" y="5699219"/>
            <a:ext cx="2009154" cy="50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67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1EFC2C-C707-48BD-8B4C-81F2E05472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854" y="0"/>
            <a:ext cx="1231370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E04F27-230A-4B72-9CE1-711D3ADD4F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846" y="6079042"/>
            <a:ext cx="1295340" cy="32414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B143674-A6D9-4B4B-9D67-7D7F08133E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3423" y="1973263"/>
            <a:ext cx="4745488" cy="3803423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lorem pharetra, ac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 In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platea</a:t>
            </a:r>
            <a:r>
              <a:rPr lang="en-US" dirty="0"/>
              <a:t> </a:t>
            </a:r>
            <a:r>
              <a:rPr lang="en-US" dirty="0" err="1"/>
              <a:t>dictumst</a:t>
            </a:r>
            <a:r>
              <a:rPr lang="en-US" dirty="0"/>
              <a:t>. Ut </a:t>
            </a:r>
            <a:r>
              <a:rPr lang="en-US" dirty="0" err="1"/>
              <a:t>velit</a:t>
            </a:r>
            <a:r>
              <a:rPr lang="en-US" dirty="0"/>
              <a:t> dui, </a:t>
            </a:r>
            <a:r>
              <a:rPr lang="en-US" dirty="0" err="1"/>
              <a:t>auctor</a:t>
            </a:r>
            <a:r>
              <a:rPr lang="en-US" dirty="0"/>
              <a:t> a </a:t>
            </a:r>
            <a:r>
              <a:rPr lang="en-US" dirty="0" err="1"/>
              <a:t>ultrices</a:t>
            </a:r>
            <a:r>
              <a:rPr lang="en-US" dirty="0"/>
              <a:t> a, </a:t>
            </a:r>
            <a:r>
              <a:rPr lang="en-US" dirty="0" err="1"/>
              <a:t>ultricies</a:t>
            </a:r>
            <a:r>
              <a:rPr lang="en-US" dirty="0"/>
              <a:t> vel ligula. </a:t>
            </a:r>
            <a:r>
              <a:rPr lang="en-US" dirty="0" err="1"/>
              <a:t>Donec</a:t>
            </a:r>
            <a:r>
              <a:rPr lang="en-US" dirty="0"/>
              <a:t> non pulvinar </a:t>
            </a:r>
            <a:r>
              <a:rPr lang="en-US" dirty="0" err="1"/>
              <a:t>erat</a:t>
            </a:r>
            <a:r>
              <a:rPr lang="en-US" dirty="0"/>
              <a:t>, at </a:t>
            </a:r>
            <a:r>
              <a:rPr lang="en-US" dirty="0" err="1"/>
              <a:t>auctor</a:t>
            </a:r>
            <a:r>
              <a:rPr lang="en-US" dirty="0"/>
              <a:t> sem. Integer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at </a:t>
            </a:r>
            <a:r>
              <a:rPr lang="en-US" dirty="0" err="1"/>
              <a:t>ornare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diam. Duis </a:t>
            </a:r>
            <a:r>
              <a:rPr lang="en-US" dirty="0" err="1"/>
              <a:t>molesti</a:t>
            </a:r>
            <a:r>
              <a:rPr lang="en-US" dirty="0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72AEE5-36A4-45C2-9B29-FE1DFD48C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4814" y="454817"/>
            <a:ext cx="5105341" cy="11653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EB03A0C-D15E-4B7E-B5AD-0A020334B4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876" y="1345863"/>
            <a:ext cx="4788817" cy="454818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 b="1">
                <a:solidFill>
                  <a:srgbClr val="40515E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Subtitle lorem ipsum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34D8B0A2-08D2-4FFC-9BF9-0D3B4B0FA578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896938" y="1973263"/>
            <a:ext cx="5199062" cy="4311650"/>
          </a:xfrm>
          <a:prstGeom prst="rect">
            <a:avLst/>
          </a:prstGeom>
        </p:spPr>
        <p:txBody>
          <a:bodyPr numCol="1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5162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7BF322-966C-47D4-95DF-2BBCF7F44D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876" y="454817"/>
            <a:ext cx="4788817" cy="11653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AACDADB-2800-4684-ADAC-B7A92814A2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876" y="1345863"/>
            <a:ext cx="4788817" cy="4548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1600" b="1">
                <a:solidFill>
                  <a:srgbClr val="40515E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574104-2136-468A-98B4-2F559F150E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06"/>
          <a:stretch/>
        </p:blipFill>
        <p:spPr>
          <a:xfrm>
            <a:off x="11156251" y="5969870"/>
            <a:ext cx="535653" cy="515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926055-5E78-4D4F-8EC2-BF03E3658D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1847" y="-1"/>
            <a:ext cx="6020184" cy="6858001"/>
          </a:xfrm>
          <a:prstGeom prst="rect">
            <a:avLst/>
          </a:prstGeom>
        </p:spPr>
      </p:pic>
      <p:sp>
        <p:nvSpPr>
          <p:cNvPr id="11" name="Chart Placeholder 11">
            <a:extLst>
              <a:ext uri="{FF2B5EF4-FFF2-40B4-BE49-F238E27FC236}">
                <a16:creationId xmlns:a16="http://schemas.microsoft.com/office/drawing/2014/main" id="{EC303E4A-1CB4-4042-8AC5-D49AFAEB0DED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896938" y="1973263"/>
            <a:ext cx="4788755" cy="4311650"/>
          </a:xfrm>
          <a:prstGeom prst="rect">
            <a:avLst/>
          </a:prstGeom>
        </p:spPr>
        <p:txBody>
          <a:bodyPr numCol="1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2A232D-16DF-4B35-BA7C-7859532380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35315" y="2446215"/>
            <a:ext cx="4935356" cy="25399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8FF2B6-1C42-4FAB-B6AB-1CA75A2EF9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5323" y="6074018"/>
            <a:ext cx="1295340" cy="3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443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9926055-5E78-4D4F-8EC2-BF03E3658D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20184" cy="68580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7BF322-966C-47D4-95DF-2BBCF7F44D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37268" y="454817"/>
            <a:ext cx="4870879" cy="11653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AACDADB-2800-4684-ADAC-B7A92814A2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9330" y="1345863"/>
            <a:ext cx="4788817" cy="4548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1600" b="1">
                <a:solidFill>
                  <a:srgbClr val="40515E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574104-2136-468A-98B4-2F559F150E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06"/>
          <a:stretch/>
        </p:blipFill>
        <p:spPr>
          <a:xfrm>
            <a:off x="11156251" y="5969870"/>
            <a:ext cx="535653" cy="515375"/>
          </a:xfrm>
          <a:prstGeom prst="rect">
            <a:avLst/>
          </a:prstGeom>
        </p:spPr>
      </p:pic>
      <p:sp>
        <p:nvSpPr>
          <p:cNvPr id="11" name="Chart Placeholder 11">
            <a:extLst>
              <a:ext uri="{FF2B5EF4-FFF2-40B4-BE49-F238E27FC236}">
                <a16:creationId xmlns:a16="http://schemas.microsoft.com/office/drawing/2014/main" id="{EC303E4A-1CB4-4042-8AC5-D49AFAEB0DED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719392" y="1973263"/>
            <a:ext cx="4788755" cy="3996607"/>
          </a:xfrm>
          <a:prstGeom prst="rect">
            <a:avLst/>
          </a:prstGeom>
        </p:spPr>
        <p:txBody>
          <a:bodyPr numCol="1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2A232D-16DF-4B35-BA7C-7859532380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3468" y="2446215"/>
            <a:ext cx="4935356" cy="25399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79ED18-5C24-4CF2-9D86-701B8B1D5C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422" y="6074018"/>
            <a:ext cx="1295340" cy="3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868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1EFC2C-C707-48BD-8B4C-81F2E05472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854" y="0"/>
            <a:ext cx="12313708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0A49C99-2625-485F-9C84-884D039FB0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4814" y="454817"/>
            <a:ext cx="6269772" cy="11653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E98A323-005D-47A7-8947-7AC4648754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114" y="1345863"/>
            <a:ext cx="6269772" cy="45481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buNone/>
              <a:defRPr sz="1600" b="1">
                <a:solidFill>
                  <a:srgbClr val="40515E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04F27-230A-4B72-9CE1-711D3ADD4F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846" y="6079042"/>
            <a:ext cx="1295340" cy="32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764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FAC16-8C6C-4229-A55B-DBC1EA6387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5170" y="-1"/>
            <a:ext cx="12327202" cy="6858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8D40A5-5C3C-4687-A0E9-A2B4DDDC56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846" y="6074018"/>
            <a:ext cx="1295340" cy="3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5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55AB38-C9E2-468A-82A3-6C695EB1D0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5170" y="-1"/>
            <a:ext cx="12327202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0EE0A1-B48B-49A6-9180-5920F54A11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7639" y="5699219"/>
            <a:ext cx="2009154" cy="5022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0F3E1C-8DDB-4211-BAD5-17D31BAB05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1416" y="2505624"/>
            <a:ext cx="5181600" cy="299561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lorem pharetra”</a:t>
            </a:r>
          </a:p>
        </p:txBody>
      </p:sp>
    </p:spTree>
    <p:extLst>
      <p:ext uri="{BB962C8B-B14F-4D97-AF65-F5344CB8AC3E}">
        <p14:creationId xmlns:p14="http://schemas.microsoft.com/office/powerpoint/2010/main" val="2699441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BB5A21-F5EE-42E0-A96C-6F9D10E9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78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BB5A21-F5EE-42E0-A96C-6F9D10E9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18429-DE08-4550-8B36-5DB28D0DD7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1368" y="4818185"/>
            <a:ext cx="2989263" cy="113713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200"/>
              </a:lnSpc>
              <a:buNone/>
              <a:defRPr sz="160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Contacts</a:t>
            </a:r>
          </a:p>
        </p:txBody>
      </p:sp>
    </p:spTree>
    <p:extLst>
      <p:ext uri="{BB962C8B-B14F-4D97-AF65-F5344CB8AC3E}">
        <p14:creationId xmlns:p14="http://schemas.microsoft.com/office/powerpoint/2010/main" val="66281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18429-DE08-4550-8B36-5DB28D0DD7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4814" y="2100261"/>
            <a:ext cx="5163955" cy="3786554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>
                <a:solidFill>
                  <a:srgbClr val="40515E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lorem pharetra, ac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 In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platea</a:t>
            </a:r>
            <a:r>
              <a:rPr lang="en-US" dirty="0"/>
              <a:t> </a:t>
            </a:r>
            <a:r>
              <a:rPr lang="en-US" dirty="0" err="1"/>
              <a:t>dictumst</a:t>
            </a:r>
            <a:r>
              <a:rPr lang="en-US" dirty="0"/>
              <a:t>. Ut </a:t>
            </a:r>
            <a:r>
              <a:rPr lang="en-US" dirty="0" err="1"/>
              <a:t>velit</a:t>
            </a:r>
            <a:r>
              <a:rPr lang="en-US" dirty="0"/>
              <a:t> dui, </a:t>
            </a:r>
            <a:r>
              <a:rPr lang="en-US" dirty="0" err="1"/>
              <a:t>auctor</a:t>
            </a:r>
            <a:r>
              <a:rPr lang="en-US" dirty="0"/>
              <a:t> a </a:t>
            </a:r>
            <a:r>
              <a:rPr lang="en-US" dirty="0" err="1"/>
              <a:t>ultrices</a:t>
            </a:r>
            <a:r>
              <a:rPr lang="en-US" dirty="0"/>
              <a:t> a, </a:t>
            </a:r>
            <a:r>
              <a:rPr lang="en-US" dirty="0" err="1"/>
              <a:t>ultricies</a:t>
            </a:r>
            <a:r>
              <a:rPr lang="en-US" dirty="0"/>
              <a:t> vel ligula. </a:t>
            </a:r>
            <a:r>
              <a:rPr lang="en-US" dirty="0" err="1"/>
              <a:t>Donec</a:t>
            </a:r>
            <a:r>
              <a:rPr lang="en-US" dirty="0"/>
              <a:t> non pulvinar </a:t>
            </a:r>
            <a:r>
              <a:rPr lang="en-US" dirty="0" err="1"/>
              <a:t>erat</a:t>
            </a:r>
            <a:r>
              <a:rPr lang="en-US" dirty="0"/>
              <a:t>, at </a:t>
            </a:r>
            <a:r>
              <a:rPr lang="en-US" dirty="0" err="1"/>
              <a:t>auctor</a:t>
            </a:r>
            <a:r>
              <a:rPr lang="en-US" dirty="0"/>
              <a:t> sem. Integer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at </a:t>
            </a:r>
            <a:r>
              <a:rPr lang="en-US" dirty="0" err="1"/>
              <a:t>ornare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diam. Duis </a:t>
            </a:r>
            <a:r>
              <a:rPr lang="en-US" dirty="0" err="1"/>
              <a:t>molestie</a:t>
            </a:r>
            <a:r>
              <a:rPr lang="en-US" dirty="0"/>
              <a:t> cursus </a:t>
            </a:r>
            <a:r>
              <a:rPr lang="en-US" dirty="0" err="1"/>
              <a:t>nisl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 </a:t>
            </a:r>
            <a:r>
              <a:rPr lang="en-US" dirty="0" err="1"/>
              <a:t>pretium</a:t>
            </a:r>
            <a:r>
              <a:rPr lang="en-US" dirty="0"/>
              <a:t> vitae. In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platea</a:t>
            </a:r>
            <a:r>
              <a:rPr lang="en-US" dirty="0"/>
              <a:t> </a:t>
            </a:r>
            <a:r>
              <a:rPr lang="en-US" dirty="0" err="1"/>
              <a:t>dictumst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at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lorem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7BF322-966C-47D4-95DF-2BBCF7F44D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4814" y="454817"/>
            <a:ext cx="10562372" cy="11653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BFBC1DA-2698-4EF3-B7AF-E7940F8C2C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3233" y="2100899"/>
            <a:ext cx="5163955" cy="3786554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>
                <a:solidFill>
                  <a:srgbClr val="40515E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lorem pharetra, ac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 In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platea</a:t>
            </a:r>
            <a:r>
              <a:rPr lang="en-US" dirty="0"/>
              <a:t> </a:t>
            </a:r>
            <a:r>
              <a:rPr lang="en-US" dirty="0" err="1"/>
              <a:t>dictumst</a:t>
            </a:r>
            <a:r>
              <a:rPr lang="en-US" dirty="0"/>
              <a:t>. Ut </a:t>
            </a:r>
            <a:r>
              <a:rPr lang="en-US" dirty="0" err="1"/>
              <a:t>velit</a:t>
            </a:r>
            <a:r>
              <a:rPr lang="en-US" dirty="0"/>
              <a:t> dui, </a:t>
            </a:r>
            <a:r>
              <a:rPr lang="en-US" dirty="0" err="1"/>
              <a:t>auctor</a:t>
            </a:r>
            <a:r>
              <a:rPr lang="en-US" dirty="0"/>
              <a:t> a </a:t>
            </a:r>
            <a:r>
              <a:rPr lang="en-US" dirty="0" err="1"/>
              <a:t>ultrices</a:t>
            </a:r>
            <a:r>
              <a:rPr lang="en-US" dirty="0"/>
              <a:t> a, </a:t>
            </a:r>
            <a:r>
              <a:rPr lang="en-US" dirty="0" err="1"/>
              <a:t>ultricies</a:t>
            </a:r>
            <a:r>
              <a:rPr lang="en-US" dirty="0"/>
              <a:t> vel ligula. </a:t>
            </a:r>
            <a:r>
              <a:rPr lang="en-US" dirty="0" err="1"/>
              <a:t>Donec</a:t>
            </a:r>
            <a:r>
              <a:rPr lang="en-US" dirty="0"/>
              <a:t> non pulvinar </a:t>
            </a:r>
            <a:r>
              <a:rPr lang="en-US" dirty="0" err="1"/>
              <a:t>erat</a:t>
            </a:r>
            <a:r>
              <a:rPr lang="en-US" dirty="0"/>
              <a:t>, at </a:t>
            </a:r>
            <a:r>
              <a:rPr lang="en-US" dirty="0" err="1"/>
              <a:t>auctor</a:t>
            </a:r>
            <a:r>
              <a:rPr lang="en-US" dirty="0"/>
              <a:t> sem. Integer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at </a:t>
            </a:r>
            <a:r>
              <a:rPr lang="en-US" dirty="0" err="1"/>
              <a:t>ornare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diam. Duis </a:t>
            </a:r>
            <a:r>
              <a:rPr lang="en-US" dirty="0" err="1"/>
              <a:t>molestie</a:t>
            </a:r>
            <a:r>
              <a:rPr lang="en-US" dirty="0"/>
              <a:t> cursus </a:t>
            </a:r>
            <a:r>
              <a:rPr lang="en-US" dirty="0" err="1"/>
              <a:t>nisl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 </a:t>
            </a:r>
            <a:r>
              <a:rPr lang="en-US" dirty="0" err="1"/>
              <a:t>pretium</a:t>
            </a:r>
            <a:r>
              <a:rPr lang="en-US" dirty="0"/>
              <a:t> vitae. In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platea</a:t>
            </a:r>
            <a:r>
              <a:rPr lang="en-US" dirty="0"/>
              <a:t> </a:t>
            </a:r>
            <a:r>
              <a:rPr lang="en-US" dirty="0" err="1"/>
              <a:t>dictumst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at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lorem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51A0FF-D2D1-4F4B-91F1-837C460ABB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846" y="6079042"/>
            <a:ext cx="1295340" cy="324141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B5CE9C-6001-4C8D-896E-71F03798EC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876" y="1345863"/>
            <a:ext cx="4788817" cy="454818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 b="1">
                <a:solidFill>
                  <a:srgbClr val="40515E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Subtitle lorem ipsum</a:t>
            </a:r>
          </a:p>
        </p:txBody>
      </p:sp>
    </p:spTree>
    <p:extLst>
      <p:ext uri="{BB962C8B-B14F-4D97-AF65-F5344CB8AC3E}">
        <p14:creationId xmlns:p14="http://schemas.microsoft.com/office/powerpoint/2010/main" val="246774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18429-DE08-4550-8B36-5DB28D0DD7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4814" y="2041646"/>
            <a:ext cx="3376247" cy="3786554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lorem pharetra, ac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 In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platea</a:t>
            </a:r>
            <a:r>
              <a:rPr lang="en-US" dirty="0"/>
              <a:t> </a:t>
            </a:r>
            <a:r>
              <a:rPr lang="en-US" dirty="0" err="1"/>
              <a:t>dictumst</a:t>
            </a:r>
            <a:r>
              <a:rPr lang="en-US" dirty="0"/>
              <a:t>. Ut </a:t>
            </a:r>
            <a:r>
              <a:rPr lang="en-US" dirty="0" err="1"/>
              <a:t>velit</a:t>
            </a:r>
            <a:r>
              <a:rPr lang="en-US" dirty="0"/>
              <a:t> dui, </a:t>
            </a:r>
            <a:r>
              <a:rPr lang="en-US" dirty="0" err="1"/>
              <a:t>auctor</a:t>
            </a:r>
            <a:r>
              <a:rPr lang="en-US" dirty="0"/>
              <a:t> a </a:t>
            </a:r>
            <a:r>
              <a:rPr lang="en-US" dirty="0" err="1"/>
              <a:t>ultrices</a:t>
            </a:r>
            <a:r>
              <a:rPr lang="en-US" dirty="0"/>
              <a:t> a, </a:t>
            </a:r>
            <a:r>
              <a:rPr lang="en-US" dirty="0" err="1"/>
              <a:t>ultricies</a:t>
            </a:r>
            <a:r>
              <a:rPr lang="en-US" dirty="0"/>
              <a:t> vel ligula. </a:t>
            </a:r>
            <a:r>
              <a:rPr lang="en-US" dirty="0" err="1"/>
              <a:t>Donec</a:t>
            </a:r>
            <a:r>
              <a:rPr lang="en-US" dirty="0"/>
              <a:t> non pulvinar </a:t>
            </a:r>
            <a:r>
              <a:rPr lang="en-US" dirty="0" err="1"/>
              <a:t>erat</a:t>
            </a:r>
            <a:r>
              <a:rPr lang="en-US" dirty="0"/>
              <a:t>, at </a:t>
            </a:r>
            <a:r>
              <a:rPr lang="en-US" dirty="0" err="1"/>
              <a:t>auctor</a:t>
            </a:r>
            <a:r>
              <a:rPr lang="en-US" dirty="0"/>
              <a:t> sem. Integer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at </a:t>
            </a:r>
            <a:r>
              <a:rPr lang="en-US" dirty="0" err="1"/>
              <a:t>ornare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diam. Duis </a:t>
            </a:r>
            <a:r>
              <a:rPr lang="en-US" dirty="0" err="1"/>
              <a:t>molesti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7BF322-966C-47D4-95DF-2BBCF7F44D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4814" y="454817"/>
            <a:ext cx="10562372" cy="11653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86A0F03-2BE2-4E9E-83D2-891B99A30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13737" y="2064177"/>
            <a:ext cx="3376247" cy="3786554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lorem pharetra, ac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 In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platea</a:t>
            </a:r>
            <a:r>
              <a:rPr lang="en-US" dirty="0"/>
              <a:t> </a:t>
            </a:r>
            <a:r>
              <a:rPr lang="en-US" dirty="0" err="1"/>
              <a:t>dictumst</a:t>
            </a:r>
            <a:r>
              <a:rPr lang="en-US" dirty="0"/>
              <a:t>. Ut </a:t>
            </a:r>
            <a:r>
              <a:rPr lang="en-US" dirty="0" err="1"/>
              <a:t>velit</a:t>
            </a:r>
            <a:r>
              <a:rPr lang="en-US" dirty="0"/>
              <a:t> dui, </a:t>
            </a:r>
            <a:r>
              <a:rPr lang="en-US" dirty="0" err="1"/>
              <a:t>auctor</a:t>
            </a:r>
            <a:r>
              <a:rPr lang="en-US" dirty="0"/>
              <a:t> a </a:t>
            </a:r>
            <a:r>
              <a:rPr lang="en-US" dirty="0" err="1"/>
              <a:t>ultrices</a:t>
            </a:r>
            <a:r>
              <a:rPr lang="en-US" dirty="0"/>
              <a:t> a, </a:t>
            </a:r>
            <a:r>
              <a:rPr lang="en-US" dirty="0" err="1"/>
              <a:t>ultricies</a:t>
            </a:r>
            <a:r>
              <a:rPr lang="en-US" dirty="0"/>
              <a:t> vel ligula. </a:t>
            </a:r>
            <a:r>
              <a:rPr lang="en-US" dirty="0" err="1"/>
              <a:t>Donec</a:t>
            </a:r>
            <a:r>
              <a:rPr lang="en-US" dirty="0"/>
              <a:t> non pulvinar </a:t>
            </a:r>
            <a:r>
              <a:rPr lang="en-US" dirty="0" err="1"/>
              <a:t>erat</a:t>
            </a:r>
            <a:r>
              <a:rPr lang="en-US" dirty="0"/>
              <a:t>, at </a:t>
            </a:r>
            <a:r>
              <a:rPr lang="en-US" dirty="0" err="1"/>
              <a:t>auctor</a:t>
            </a:r>
            <a:r>
              <a:rPr lang="en-US" dirty="0"/>
              <a:t> sem. Integer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at </a:t>
            </a:r>
            <a:r>
              <a:rPr lang="en-US" dirty="0" err="1"/>
              <a:t>ornare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diam.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76F159F-25BE-428E-8D0C-1B552E5038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12661" y="2064177"/>
            <a:ext cx="3376247" cy="3786554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lorem pharetra, ac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 In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platea</a:t>
            </a:r>
            <a:r>
              <a:rPr lang="en-US" dirty="0"/>
              <a:t> </a:t>
            </a:r>
            <a:r>
              <a:rPr lang="en-US" dirty="0" err="1"/>
              <a:t>dictumst</a:t>
            </a:r>
            <a:r>
              <a:rPr lang="en-US" dirty="0"/>
              <a:t>. Ut </a:t>
            </a:r>
            <a:r>
              <a:rPr lang="en-US" dirty="0" err="1"/>
              <a:t>velit</a:t>
            </a:r>
            <a:r>
              <a:rPr lang="en-US" dirty="0"/>
              <a:t> dui, </a:t>
            </a:r>
            <a:r>
              <a:rPr lang="en-US" dirty="0" err="1"/>
              <a:t>auctor</a:t>
            </a:r>
            <a:r>
              <a:rPr lang="en-US" dirty="0"/>
              <a:t> a </a:t>
            </a:r>
            <a:r>
              <a:rPr lang="en-US" dirty="0" err="1"/>
              <a:t>ultrices</a:t>
            </a:r>
            <a:r>
              <a:rPr lang="en-US" dirty="0"/>
              <a:t> a, </a:t>
            </a:r>
            <a:r>
              <a:rPr lang="en-US" dirty="0" err="1"/>
              <a:t>ultricies</a:t>
            </a:r>
            <a:r>
              <a:rPr lang="en-US" dirty="0"/>
              <a:t> vel ligula. </a:t>
            </a:r>
            <a:r>
              <a:rPr lang="en-US" dirty="0" err="1"/>
              <a:t>Donec</a:t>
            </a:r>
            <a:r>
              <a:rPr lang="en-US" dirty="0"/>
              <a:t> non pulvinar </a:t>
            </a:r>
            <a:r>
              <a:rPr lang="en-US" dirty="0" err="1"/>
              <a:t>erat</a:t>
            </a:r>
            <a:r>
              <a:rPr lang="en-US" dirty="0"/>
              <a:t>, at </a:t>
            </a:r>
            <a:r>
              <a:rPr lang="en-US" dirty="0" err="1"/>
              <a:t>auctor</a:t>
            </a:r>
            <a:r>
              <a:rPr lang="en-US" dirty="0"/>
              <a:t> sem. Integer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at </a:t>
            </a:r>
            <a:r>
              <a:rPr lang="en-US" dirty="0" err="1"/>
              <a:t>ornare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diam. Duis </a:t>
            </a:r>
            <a:r>
              <a:rPr lang="en-US" dirty="0" err="1"/>
              <a:t>molesti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389729-DB08-49C3-8550-6DDEC32A83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846" y="6079042"/>
            <a:ext cx="1295340" cy="32414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621D8D7-E02D-478C-B08A-29569C3E41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876" y="1345863"/>
            <a:ext cx="4788817" cy="454818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 b="1">
                <a:solidFill>
                  <a:srgbClr val="40515E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Subtitle lorem ipsum</a:t>
            </a:r>
          </a:p>
        </p:txBody>
      </p:sp>
    </p:spTree>
    <p:extLst>
      <p:ext uri="{BB962C8B-B14F-4D97-AF65-F5344CB8AC3E}">
        <p14:creationId xmlns:p14="http://schemas.microsoft.com/office/powerpoint/2010/main" val="394453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+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8346452-BF5B-4A15-A937-CF1C7E0C35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9114691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18429-DE08-4550-8B36-5DB28D0DD7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369" y="2496104"/>
            <a:ext cx="4788817" cy="3171543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>
                <a:solidFill>
                  <a:srgbClr val="40515E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lorem pharetra, ac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 In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platea</a:t>
            </a:r>
            <a:r>
              <a:rPr lang="en-US" dirty="0"/>
              <a:t> </a:t>
            </a:r>
            <a:r>
              <a:rPr lang="en-US" dirty="0" err="1"/>
              <a:t>dictumst</a:t>
            </a:r>
            <a:r>
              <a:rPr lang="en-US" dirty="0"/>
              <a:t>. Ut </a:t>
            </a:r>
            <a:r>
              <a:rPr lang="en-US" dirty="0" err="1"/>
              <a:t>velit</a:t>
            </a:r>
            <a:r>
              <a:rPr lang="en-US" dirty="0"/>
              <a:t> dui, </a:t>
            </a:r>
            <a:r>
              <a:rPr lang="en-US" dirty="0" err="1"/>
              <a:t>auctor</a:t>
            </a:r>
            <a:r>
              <a:rPr lang="en-US" dirty="0"/>
              <a:t> a </a:t>
            </a:r>
            <a:r>
              <a:rPr lang="en-US" dirty="0" err="1"/>
              <a:t>ultrices</a:t>
            </a:r>
            <a:r>
              <a:rPr lang="en-US" dirty="0"/>
              <a:t> a, </a:t>
            </a:r>
            <a:r>
              <a:rPr lang="en-US" dirty="0" err="1"/>
              <a:t>ultricies</a:t>
            </a:r>
            <a:r>
              <a:rPr lang="en-US" dirty="0"/>
              <a:t> vel ligula. </a:t>
            </a:r>
            <a:r>
              <a:rPr lang="en-US" dirty="0" err="1"/>
              <a:t>Donec</a:t>
            </a:r>
            <a:r>
              <a:rPr lang="en-US" dirty="0"/>
              <a:t> non pulvinar </a:t>
            </a:r>
            <a:r>
              <a:rPr lang="en-US" dirty="0" err="1"/>
              <a:t>erat</a:t>
            </a:r>
            <a:r>
              <a:rPr lang="en-US" dirty="0"/>
              <a:t>, at </a:t>
            </a:r>
            <a:r>
              <a:rPr lang="en-US" dirty="0" err="1"/>
              <a:t>auctor</a:t>
            </a:r>
            <a:r>
              <a:rPr lang="en-US" dirty="0"/>
              <a:t> sem. Integer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at </a:t>
            </a:r>
            <a:r>
              <a:rPr lang="en-US" dirty="0" err="1"/>
              <a:t>ornare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diam. Duis </a:t>
            </a:r>
            <a:r>
              <a:rPr lang="en-US" dirty="0" err="1"/>
              <a:t>molesti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7BF322-966C-47D4-95DF-2BBCF7F44D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4814" y="454817"/>
            <a:ext cx="10562372" cy="11653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dirty="0"/>
              <a:t>Title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01E659-540D-4EED-827E-F9A1CA0580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846" y="6079042"/>
            <a:ext cx="1295340" cy="3241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FDDD07-C517-435E-AFC4-92951B261A3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251255" y="2496104"/>
            <a:ext cx="4085859" cy="31715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 dirty="0"/>
              <a:t>Insert your content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AACDADB-2800-4684-ADAC-B7A92814A2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876" y="1345863"/>
            <a:ext cx="4788817" cy="454818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 b="1">
                <a:solidFill>
                  <a:srgbClr val="40515E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Subtitle lorem ipsum</a:t>
            </a:r>
          </a:p>
        </p:txBody>
      </p:sp>
    </p:spTree>
    <p:extLst>
      <p:ext uri="{BB962C8B-B14F-4D97-AF65-F5344CB8AC3E}">
        <p14:creationId xmlns:p14="http://schemas.microsoft.com/office/powerpoint/2010/main" val="1186087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+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8346452-BF5B-4A15-A937-CF1C7E0C35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649414" y="0"/>
            <a:ext cx="9542585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18429-DE08-4550-8B36-5DB28D0DD7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8462" y="2496104"/>
            <a:ext cx="4788817" cy="3171543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>
                <a:solidFill>
                  <a:srgbClr val="40515E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lorem pharetra, ac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 In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platea</a:t>
            </a:r>
            <a:r>
              <a:rPr lang="en-US" dirty="0"/>
              <a:t> </a:t>
            </a:r>
            <a:r>
              <a:rPr lang="en-US" dirty="0" err="1"/>
              <a:t>dictumst</a:t>
            </a:r>
            <a:r>
              <a:rPr lang="en-US" dirty="0"/>
              <a:t>. Ut </a:t>
            </a:r>
            <a:r>
              <a:rPr lang="en-US" dirty="0" err="1"/>
              <a:t>velit</a:t>
            </a:r>
            <a:r>
              <a:rPr lang="en-US" dirty="0"/>
              <a:t> dui, </a:t>
            </a:r>
            <a:r>
              <a:rPr lang="en-US" dirty="0" err="1"/>
              <a:t>auctor</a:t>
            </a:r>
            <a:r>
              <a:rPr lang="en-US" dirty="0"/>
              <a:t> a </a:t>
            </a:r>
            <a:r>
              <a:rPr lang="en-US" dirty="0" err="1"/>
              <a:t>ultrices</a:t>
            </a:r>
            <a:r>
              <a:rPr lang="en-US" dirty="0"/>
              <a:t> a, </a:t>
            </a:r>
            <a:r>
              <a:rPr lang="en-US" dirty="0" err="1"/>
              <a:t>ultricies</a:t>
            </a:r>
            <a:r>
              <a:rPr lang="en-US" dirty="0"/>
              <a:t> vel ligula. </a:t>
            </a:r>
            <a:r>
              <a:rPr lang="en-US" dirty="0" err="1"/>
              <a:t>Donec</a:t>
            </a:r>
            <a:r>
              <a:rPr lang="en-US" dirty="0"/>
              <a:t> non pulvinar </a:t>
            </a:r>
            <a:r>
              <a:rPr lang="en-US" dirty="0" err="1"/>
              <a:t>erat</a:t>
            </a:r>
            <a:r>
              <a:rPr lang="en-US" dirty="0"/>
              <a:t>, at </a:t>
            </a:r>
            <a:r>
              <a:rPr lang="en-US" dirty="0" err="1"/>
              <a:t>auctor</a:t>
            </a:r>
            <a:r>
              <a:rPr lang="en-US" dirty="0"/>
              <a:t> sem. Integer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at </a:t>
            </a:r>
            <a:r>
              <a:rPr lang="en-US" dirty="0" err="1"/>
              <a:t>ornare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diam. Duis </a:t>
            </a:r>
            <a:r>
              <a:rPr lang="en-US" dirty="0" err="1"/>
              <a:t>molesti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7BF322-966C-47D4-95DF-2BBCF7F44D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4814" y="454817"/>
            <a:ext cx="10562372" cy="11653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dirty="0"/>
              <a:t>Title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01E659-540D-4EED-827E-F9A1CA0580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846" y="6079042"/>
            <a:ext cx="1295340" cy="3241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FDDD07-C517-435E-AFC4-92951B261A3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925224" y="2496104"/>
            <a:ext cx="4085859" cy="31715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 dirty="0"/>
              <a:t>Insert your content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DBCE386-C030-4AB1-8665-BAD76299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876" y="1345863"/>
            <a:ext cx="4788817" cy="454818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2600"/>
              </a:lnSpc>
              <a:buNone/>
              <a:defRPr sz="1600" b="1">
                <a:solidFill>
                  <a:srgbClr val="40515E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Subtitle lorem ipsum</a:t>
            </a:r>
          </a:p>
        </p:txBody>
      </p:sp>
    </p:spTree>
    <p:extLst>
      <p:ext uri="{BB962C8B-B14F-4D97-AF65-F5344CB8AC3E}">
        <p14:creationId xmlns:p14="http://schemas.microsoft.com/office/powerpoint/2010/main" val="2627721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74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40515E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415D47E-1030-4DAA-BAA7-76278ACC18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37E85D-49C4-4CBA-9BC2-780F55F4C4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15E">
              <a:alpha val="7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16C84A-E425-4B52-BA01-E79C59F500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503" y="5715000"/>
            <a:ext cx="2031994" cy="50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1D7554-475C-438F-98EF-1EDDC4CF2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0216" y="2244436"/>
            <a:ext cx="9144000" cy="16529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 Crop Type Detection Project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4CD66A8-93CE-470A-89FC-4955B8232034}"/>
              </a:ext>
            </a:extLst>
          </p:cNvPr>
          <p:cNvSpPr txBox="1">
            <a:spLocks/>
          </p:cNvSpPr>
          <p:nvPr/>
        </p:nvSpPr>
        <p:spPr>
          <a:xfrm>
            <a:off x="3638091" y="4097424"/>
            <a:ext cx="4788817" cy="772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65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327CE-CE00-4ADF-85E5-2E61F91E9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813" y="1620165"/>
            <a:ext cx="7172075" cy="4783018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GB" sz="2400" b="1" u="sng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Three Crop Types (relative imbalanced data)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:  </a:t>
            </a:r>
          </a:p>
          <a:p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Drugs"/>
                <a:ea typeface="+mn-ea"/>
                <a:cs typeface="+mn-cs"/>
              </a:rPr>
              <a:t>     </a:t>
            </a:r>
            <a:r>
              <a:rPr lang="en-GB" sz="2400" i="1" u="sng" dirty="0"/>
              <a:t>The number of instances for each crop type</a:t>
            </a:r>
            <a:r>
              <a:rPr lang="en-GB" sz="2400" i="1" dirty="0"/>
              <a:t>: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Drugs"/>
              <a:ea typeface="+mn-ea"/>
              <a:cs typeface="+mn-cs"/>
            </a:endParaRPr>
          </a:p>
          <a:p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     Barley (spring):  11199</a:t>
            </a:r>
          </a:p>
          <a:p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     Wheat (spring): 4261</a:t>
            </a:r>
          </a:p>
          <a:p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     Oats (spring): 1433 </a:t>
            </a:r>
          </a:p>
          <a:p>
            <a:pPr marL="342900" indent="-342900">
              <a:buFontTx/>
              <a:buChar char="-"/>
            </a:pPr>
            <a:r>
              <a:rPr lang="en-GB" sz="2400" b="1" u="sng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Overall accuracy 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on test set: </a:t>
            </a:r>
            <a:r>
              <a:rPr lang="en-GB" sz="2400" b="1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96.14%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 </a:t>
            </a:r>
          </a:p>
          <a:p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     </a:t>
            </a:r>
            <a:r>
              <a:rPr lang="en-GB" sz="2400" b="1" u="sng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Accuracy for each crop type:</a:t>
            </a:r>
          </a:p>
          <a:p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      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Accuracy for class Barley (spring) is: 98.42% </a:t>
            </a:r>
          </a:p>
          <a:p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     Accuracy for class Wheat (spring) is: 94.86% </a:t>
            </a:r>
          </a:p>
          <a:p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     Accuracy for class Oats (spring) is: 81.39%</a:t>
            </a:r>
          </a:p>
          <a:p>
            <a:br>
              <a:rPr lang="en-GB" dirty="0">
                <a:solidFill>
                  <a:schemeClr val="accent6">
                    <a:lumMod val="50000"/>
                  </a:schemeClr>
                </a:solidFill>
                <a:highlight>
                  <a:srgbClr val="000000"/>
                </a:highlight>
              </a:rPr>
            </a:br>
            <a:endParaRPr lang="en-GB" dirty="0">
              <a:solidFill>
                <a:schemeClr val="accent6">
                  <a:lumMod val="50000"/>
                </a:schemeClr>
              </a:solidFill>
              <a:highlight>
                <a:srgbClr val="000000"/>
              </a:highlight>
            </a:endParaRPr>
          </a:p>
          <a:p>
            <a:endParaRPr lang="en-GB" sz="2400" dirty="0">
              <a:solidFill>
                <a:srgbClr val="0070C0"/>
              </a:solidFill>
              <a:latin typeface="Drugs"/>
            </a:endParaRPr>
          </a:p>
          <a:p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rugs"/>
                <a:ea typeface="+mn-ea"/>
                <a:cs typeface="+mn-cs"/>
              </a:rPr>
              <a:t>    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38FC28-B54F-49E9-B3E1-88BD86F97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814" y="454817"/>
            <a:ext cx="6275534" cy="1165347"/>
          </a:xfrm>
        </p:spPr>
        <p:txBody>
          <a:bodyPr/>
          <a:lstStyle/>
          <a:p>
            <a:r>
              <a:rPr lang="en-US" sz="3600" dirty="0" err="1"/>
              <a:t>ResNet</a:t>
            </a:r>
            <a:r>
              <a:rPr lang="en-US" sz="3600" dirty="0"/>
              <a:t> Model for Data Set I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18ABA8-86D0-460F-B055-6C22842218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8347" y="5912596"/>
            <a:ext cx="700454" cy="626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5734C-1E13-4EB0-93A7-8A906DFCC9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835" y="899650"/>
            <a:ext cx="3433878" cy="3976068"/>
          </a:xfrm>
          <a:prstGeom prst="rect">
            <a:avLst/>
          </a:prstGeom>
        </p:spPr>
      </p:pic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4561A090-C830-422A-B3AD-00BF97D9D1EB}"/>
              </a:ext>
            </a:extLst>
          </p:cNvPr>
          <p:cNvGraphicFramePr>
            <a:graphicFrameLocks noGrp="1"/>
          </p:cNvGraphicFramePr>
          <p:nvPr/>
        </p:nvGraphicFramePr>
        <p:xfrm>
          <a:off x="8492836" y="5545403"/>
          <a:ext cx="1440544" cy="116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44">
                  <a:extLst>
                    <a:ext uri="{9D8B030D-6E8A-4147-A177-3AD203B41FA5}">
                      <a16:colId xmlns:a16="http://schemas.microsoft.com/office/drawing/2014/main" val="2646049397"/>
                    </a:ext>
                  </a:extLst>
                </a:gridCol>
              </a:tblGrid>
              <a:tr h="116628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Wheat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878737"/>
                  </a:ext>
                </a:extLst>
              </a:tr>
            </a:tbl>
          </a:graphicData>
        </a:graphic>
      </p:graphicFrame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9D70C7AC-D4D4-4FB5-8F34-2F2A9194403A}"/>
              </a:ext>
            </a:extLst>
          </p:cNvPr>
          <p:cNvGraphicFramePr>
            <a:graphicFrameLocks noGrp="1"/>
          </p:cNvGraphicFramePr>
          <p:nvPr/>
        </p:nvGraphicFramePr>
        <p:xfrm>
          <a:off x="10486169" y="5545403"/>
          <a:ext cx="1440545" cy="116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45">
                  <a:extLst>
                    <a:ext uri="{9D8B030D-6E8A-4147-A177-3AD203B41FA5}">
                      <a16:colId xmlns:a16="http://schemas.microsoft.com/office/drawing/2014/main" val="3464913373"/>
                    </a:ext>
                  </a:extLst>
                </a:gridCol>
              </a:tblGrid>
              <a:tr h="5831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OSR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26701"/>
                  </a:ext>
                </a:extLst>
              </a:tr>
              <a:tr h="5831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6703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8F23FB9-6D6D-4B23-9B6F-0DD3179E7512}"/>
              </a:ext>
            </a:extLst>
          </p:cNvPr>
          <p:cNvSpPr txBox="1"/>
          <p:nvPr/>
        </p:nvSpPr>
        <p:spPr>
          <a:xfrm>
            <a:off x="8492835" y="5184091"/>
            <a:ext cx="14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EC778-626E-45E9-8C21-C13813F838F5}"/>
              </a:ext>
            </a:extLst>
          </p:cNvPr>
          <p:cNvSpPr txBox="1"/>
          <p:nvPr/>
        </p:nvSpPr>
        <p:spPr>
          <a:xfrm>
            <a:off x="10486169" y="5184091"/>
            <a:ext cx="14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2</a:t>
            </a:r>
          </a:p>
        </p:txBody>
      </p:sp>
    </p:spTree>
    <p:extLst>
      <p:ext uri="{BB962C8B-B14F-4D97-AF65-F5344CB8AC3E}">
        <p14:creationId xmlns:p14="http://schemas.microsoft.com/office/powerpoint/2010/main" val="3741518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327CE-CE00-4ADF-85E5-2E61F91E9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813" y="1620165"/>
            <a:ext cx="7172075" cy="4492768"/>
          </a:xfrm>
        </p:spPr>
        <p:txBody>
          <a:bodyPr/>
          <a:lstStyle/>
          <a:p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Training History:</a:t>
            </a:r>
          </a:p>
          <a:p>
            <a:endParaRPr lang="en-GB" sz="2400" dirty="0">
              <a:solidFill>
                <a:srgbClr val="0070C0"/>
              </a:solidFill>
              <a:latin typeface="Drugs"/>
            </a:endParaRPr>
          </a:p>
          <a:p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rugs"/>
                <a:ea typeface="+mn-ea"/>
                <a:cs typeface="+mn-cs"/>
              </a:rPr>
              <a:t>    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38FC28-B54F-49E9-B3E1-88BD86F97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814" y="454817"/>
            <a:ext cx="6275534" cy="1165347"/>
          </a:xfrm>
        </p:spPr>
        <p:txBody>
          <a:bodyPr/>
          <a:lstStyle/>
          <a:p>
            <a:r>
              <a:rPr lang="en-US" sz="3600" dirty="0" err="1"/>
              <a:t>ResNet</a:t>
            </a:r>
            <a:r>
              <a:rPr lang="en-US" sz="3600" dirty="0"/>
              <a:t> Model for Data Set I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18ABA8-86D0-460F-B055-6C22842218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8347" y="5912596"/>
            <a:ext cx="700454" cy="626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5734C-1E13-4EB0-93A7-8A906DFCC9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835" y="899650"/>
            <a:ext cx="3433878" cy="3976068"/>
          </a:xfrm>
          <a:prstGeom prst="rect">
            <a:avLst/>
          </a:prstGeom>
        </p:spPr>
      </p:pic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4561A090-C830-422A-B3AD-00BF97D9D1EB}"/>
              </a:ext>
            </a:extLst>
          </p:cNvPr>
          <p:cNvGraphicFramePr>
            <a:graphicFrameLocks noGrp="1"/>
          </p:cNvGraphicFramePr>
          <p:nvPr/>
        </p:nvGraphicFramePr>
        <p:xfrm>
          <a:off x="8492836" y="5545403"/>
          <a:ext cx="1440544" cy="116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44">
                  <a:extLst>
                    <a:ext uri="{9D8B030D-6E8A-4147-A177-3AD203B41FA5}">
                      <a16:colId xmlns:a16="http://schemas.microsoft.com/office/drawing/2014/main" val="2646049397"/>
                    </a:ext>
                  </a:extLst>
                </a:gridCol>
              </a:tblGrid>
              <a:tr h="116628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Wheat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878737"/>
                  </a:ext>
                </a:extLst>
              </a:tr>
            </a:tbl>
          </a:graphicData>
        </a:graphic>
      </p:graphicFrame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9D70C7AC-D4D4-4FB5-8F34-2F2A9194403A}"/>
              </a:ext>
            </a:extLst>
          </p:cNvPr>
          <p:cNvGraphicFramePr>
            <a:graphicFrameLocks noGrp="1"/>
          </p:cNvGraphicFramePr>
          <p:nvPr/>
        </p:nvGraphicFramePr>
        <p:xfrm>
          <a:off x="10486169" y="5545403"/>
          <a:ext cx="1440545" cy="116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45">
                  <a:extLst>
                    <a:ext uri="{9D8B030D-6E8A-4147-A177-3AD203B41FA5}">
                      <a16:colId xmlns:a16="http://schemas.microsoft.com/office/drawing/2014/main" val="3464913373"/>
                    </a:ext>
                  </a:extLst>
                </a:gridCol>
              </a:tblGrid>
              <a:tr h="5831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OSR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26701"/>
                  </a:ext>
                </a:extLst>
              </a:tr>
              <a:tr h="5831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6703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8F23FB9-6D6D-4B23-9B6F-0DD3179E7512}"/>
              </a:ext>
            </a:extLst>
          </p:cNvPr>
          <p:cNvSpPr txBox="1"/>
          <p:nvPr/>
        </p:nvSpPr>
        <p:spPr>
          <a:xfrm>
            <a:off x="8492835" y="5184091"/>
            <a:ext cx="14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EC778-626E-45E9-8C21-C13813F838F5}"/>
              </a:ext>
            </a:extLst>
          </p:cNvPr>
          <p:cNvSpPr txBox="1"/>
          <p:nvPr/>
        </p:nvSpPr>
        <p:spPr>
          <a:xfrm>
            <a:off x="10486169" y="5184091"/>
            <a:ext cx="14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2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234F9D5-8A25-AA41-95ED-0BDD5D57E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75" y="2143593"/>
            <a:ext cx="7824865" cy="425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13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327CE-CE00-4ADF-85E5-2E61F91E9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970" y="1537315"/>
            <a:ext cx="7172075" cy="4492768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GB" sz="2400" b="1" u="sng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Six Crop Types (relative imbalanced data):  </a:t>
            </a:r>
          </a:p>
          <a:p>
            <a:r>
              <a:rPr lang="en-GB" sz="2400" dirty="0"/>
              <a:t>     </a:t>
            </a:r>
          </a:p>
          <a:p>
            <a:r>
              <a:rPr lang="en-GB" sz="2400" i="1" dirty="0"/>
              <a:t>    </a:t>
            </a:r>
            <a:r>
              <a:rPr lang="en-GB" sz="2400" i="1" u="sng" dirty="0"/>
              <a:t>The number of instances for each crop type</a:t>
            </a:r>
            <a:r>
              <a:rPr lang="en-GB" sz="2400" i="1" dirty="0"/>
              <a:t>:</a:t>
            </a:r>
          </a:p>
          <a:p>
            <a:r>
              <a:rPr lang="en-GB" sz="2400" dirty="0"/>
              <a:t>     Barley (spring):   4959 </a:t>
            </a:r>
          </a:p>
          <a:p>
            <a:r>
              <a:rPr lang="en-GB" sz="2400" dirty="0"/>
              <a:t>     Grass:   4947 </a:t>
            </a:r>
          </a:p>
          <a:p>
            <a:r>
              <a:rPr lang="en-GB" sz="2400" dirty="0"/>
              <a:t>     Oilseed rape(winter):   3760 </a:t>
            </a:r>
          </a:p>
          <a:p>
            <a:r>
              <a:rPr lang="en-GB" sz="2400" dirty="0"/>
              <a:t>     Uncropped land:  1859 </a:t>
            </a:r>
          </a:p>
          <a:p>
            <a:r>
              <a:rPr lang="en-GB" sz="2400" dirty="0"/>
              <a:t>     Forage Maize:  1464 </a:t>
            </a:r>
          </a:p>
          <a:p>
            <a:r>
              <a:rPr lang="en-GB" sz="2400" dirty="0"/>
              <a:t>     Beans:  1289</a:t>
            </a:r>
            <a:endParaRPr lang="en-GB" sz="2400" dirty="0">
              <a:solidFill>
                <a:schemeClr val="accent6">
                  <a:lumMod val="50000"/>
                </a:schemeClr>
              </a:solidFill>
              <a:latin typeface="Drugs"/>
            </a:endParaRP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accent6">
                  <a:lumMod val="50000"/>
                </a:schemeClr>
              </a:solidFill>
              <a:latin typeface="Drugs"/>
            </a:endParaRP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accent6">
                  <a:lumMod val="50000"/>
                </a:schemeClr>
              </a:solidFill>
              <a:latin typeface="Drugs"/>
            </a:endParaRPr>
          </a:p>
          <a:p>
            <a:endParaRPr lang="en-GB" sz="2400" dirty="0">
              <a:solidFill>
                <a:schemeClr val="accent6">
                  <a:lumMod val="50000"/>
                </a:schemeClr>
              </a:solidFill>
            </a:endParaRPr>
          </a:p>
          <a:p>
            <a:br>
              <a:rPr lang="en-GB" dirty="0">
                <a:solidFill>
                  <a:schemeClr val="accent6">
                    <a:lumMod val="50000"/>
                  </a:schemeClr>
                </a:solidFill>
                <a:highlight>
                  <a:srgbClr val="000000"/>
                </a:highlight>
              </a:rPr>
            </a:br>
            <a:endParaRPr lang="en-GB" dirty="0">
              <a:solidFill>
                <a:schemeClr val="accent6">
                  <a:lumMod val="50000"/>
                </a:schemeClr>
              </a:solidFill>
              <a:highlight>
                <a:srgbClr val="000000"/>
              </a:highlight>
            </a:endParaRPr>
          </a:p>
          <a:p>
            <a:endParaRPr lang="en-GB" sz="2400" dirty="0">
              <a:solidFill>
                <a:srgbClr val="0070C0"/>
              </a:solidFill>
              <a:latin typeface="Drugs"/>
            </a:endParaRPr>
          </a:p>
          <a:p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rugs"/>
                <a:ea typeface="+mn-ea"/>
                <a:cs typeface="+mn-cs"/>
              </a:rPr>
              <a:t>    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38FC28-B54F-49E9-B3E1-88BD86F97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814" y="454817"/>
            <a:ext cx="6275534" cy="1165347"/>
          </a:xfrm>
        </p:spPr>
        <p:txBody>
          <a:bodyPr/>
          <a:lstStyle/>
          <a:p>
            <a:r>
              <a:rPr lang="en-US" sz="3600" dirty="0" err="1"/>
              <a:t>ResNet</a:t>
            </a:r>
            <a:r>
              <a:rPr lang="en-US" sz="3600" dirty="0"/>
              <a:t> Model for Data Set II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18ABA8-86D0-460F-B055-6C22842218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8347" y="5912596"/>
            <a:ext cx="700454" cy="626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5734C-1E13-4EB0-93A7-8A906DFCC9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835" y="899650"/>
            <a:ext cx="3433878" cy="3976068"/>
          </a:xfrm>
          <a:prstGeom prst="rect">
            <a:avLst/>
          </a:prstGeom>
        </p:spPr>
      </p:pic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4561A090-C830-422A-B3AD-00BF97D9D1EB}"/>
              </a:ext>
            </a:extLst>
          </p:cNvPr>
          <p:cNvGraphicFramePr>
            <a:graphicFrameLocks noGrp="1"/>
          </p:cNvGraphicFramePr>
          <p:nvPr/>
        </p:nvGraphicFramePr>
        <p:xfrm>
          <a:off x="8492836" y="5545403"/>
          <a:ext cx="1440544" cy="116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44">
                  <a:extLst>
                    <a:ext uri="{9D8B030D-6E8A-4147-A177-3AD203B41FA5}">
                      <a16:colId xmlns:a16="http://schemas.microsoft.com/office/drawing/2014/main" val="2646049397"/>
                    </a:ext>
                  </a:extLst>
                </a:gridCol>
              </a:tblGrid>
              <a:tr h="116628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Wheat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878737"/>
                  </a:ext>
                </a:extLst>
              </a:tr>
            </a:tbl>
          </a:graphicData>
        </a:graphic>
      </p:graphicFrame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9D70C7AC-D4D4-4FB5-8F34-2F2A9194403A}"/>
              </a:ext>
            </a:extLst>
          </p:cNvPr>
          <p:cNvGraphicFramePr>
            <a:graphicFrameLocks noGrp="1"/>
          </p:cNvGraphicFramePr>
          <p:nvPr/>
        </p:nvGraphicFramePr>
        <p:xfrm>
          <a:off x="10486169" y="5545403"/>
          <a:ext cx="1440545" cy="116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45">
                  <a:extLst>
                    <a:ext uri="{9D8B030D-6E8A-4147-A177-3AD203B41FA5}">
                      <a16:colId xmlns:a16="http://schemas.microsoft.com/office/drawing/2014/main" val="3464913373"/>
                    </a:ext>
                  </a:extLst>
                </a:gridCol>
              </a:tblGrid>
              <a:tr h="5831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OSR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26701"/>
                  </a:ext>
                </a:extLst>
              </a:tr>
              <a:tr h="5831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6703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8F23FB9-6D6D-4B23-9B6F-0DD3179E7512}"/>
              </a:ext>
            </a:extLst>
          </p:cNvPr>
          <p:cNvSpPr txBox="1"/>
          <p:nvPr/>
        </p:nvSpPr>
        <p:spPr>
          <a:xfrm>
            <a:off x="8492835" y="5184091"/>
            <a:ext cx="14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EC778-626E-45E9-8C21-C13813F838F5}"/>
              </a:ext>
            </a:extLst>
          </p:cNvPr>
          <p:cNvSpPr txBox="1"/>
          <p:nvPr/>
        </p:nvSpPr>
        <p:spPr>
          <a:xfrm>
            <a:off x="10486169" y="5184091"/>
            <a:ext cx="14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2</a:t>
            </a:r>
          </a:p>
        </p:txBody>
      </p:sp>
    </p:spTree>
    <p:extLst>
      <p:ext uri="{BB962C8B-B14F-4D97-AF65-F5344CB8AC3E}">
        <p14:creationId xmlns:p14="http://schemas.microsoft.com/office/powerpoint/2010/main" val="492518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327CE-CE00-4ADF-85E5-2E61F91E9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970" y="1537315"/>
            <a:ext cx="7172075" cy="4492768"/>
          </a:xfrm>
        </p:spPr>
        <p:txBody>
          <a:bodyPr/>
          <a:lstStyle/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-    </a:t>
            </a:r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Overall accuracy 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on test set: 80.11% </a:t>
            </a:r>
          </a:p>
          <a:p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     </a:t>
            </a:r>
          </a:p>
          <a:p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     </a:t>
            </a:r>
            <a:r>
              <a:rPr lang="en-GB" sz="2400" b="1" u="sng" dirty="0">
                <a:solidFill>
                  <a:schemeClr val="accent6">
                    <a:lumMod val="50000"/>
                  </a:schemeClr>
                </a:solidFill>
              </a:rPr>
              <a:t>Accuracy for each crop type</a:t>
            </a:r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     </a:t>
            </a:r>
            <a:r>
              <a:rPr lang="en-GB" sz="2400" dirty="0"/>
              <a:t>Accuracy for class Barley (spring) is: 79.90% </a:t>
            </a:r>
          </a:p>
          <a:p>
            <a:r>
              <a:rPr lang="en-GB" sz="2400" dirty="0"/>
              <a:t>     Accuracy for class Beans is: 69.17% </a:t>
            </a:r>
          </a:p>
          <a:p>
            <a:r>
              <a:rPr lang="en-GB" sz="2400" dirty="0"/>
              <a:t>     Accuracy for class Forage Maize is: 91.03% </a:t>
            </a:r>
          </a:p>
          <a:p>
            <a:r>
              <a:rPr lang="en-GB" sz="2400" dirty="0"/>
              <a:t>     Accuracy for class Grass is: 83.69% </a:t>
            </a:r>
          </a:p>
          <a:p>
            <a:r>
              <a:rPr lang="en-GB" sz="2400" dirty="0"/>
              <a:t>     Accuracy for class Oilseed rape (winter) is: 76.61%    </a:t>
            </a:r>
          </a:p>
          <a:p>
            <a:r>
              <a:rPr lang="en-GB" sz="2400" dirty="0"/>
              <a:t>     Accuracy for class Uncropped land is: 77.44% </a:t>
            </a:r>
            <a:endParaRPr lang="en-GB" sz="2400" dirty="0">
              <a:solidFill>
                <a:schemeClr val="accent6">
                  <a:lumMod val="50000"/>
                </a:schemeClr>
              </a:solidFill>
              <a:latin typeface="Drugs"/>
            </a:endParaRPr>
          </a:p>
          <a:p>
            <a:endParaRPr lang="en-GB" sz="2400" dirty="0">
              <a:solidFill>
                <a:schemeClr val="accent6">
                  <a:lumMod val="50000"/>
                </a:schemeClr>
              </a:solidFill>
            </a:endParaRPr>
          </a:p>
          <a:p>
            <a:br>
              <a:rPr lang="en-GB" dirty="0">
                <a:solidFill>
                  <a:schemeClr val="accent6">
                    <a:lumMod val="50000"/>
                  </a:schemeClr>
                </a:solidFill>
                <a:highlight>
                  <a:srgbClr val="000000"/>
                </a:highlight>
              </a:rPr>
            </a:br>
            <a:endParaRPr lang="en-GB" dirty="0">
              <a:solidFill>
                <a:schemeClr val="accent6">
                  <a:lumMod val="50000"/>
                </a:schemeClr>
              </a:solidFill>
              <a:highlight>
                <a:srgbClr val="000000"/>
              </a:highlight>
            </a:endParaRPr>
          </a:p>
          <a:p>
            <a:endParaRPr lang="en-GB" sz="2400" dirty="0">
              <a:solidFill>
                <a:srgbClr val="0070C0"/>
              </a:solidFill>
              <a:latin typeface="Drugs"/>
            </a:endParaRPr>
          </a:p>
          <a:p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rugs"/>
                <a:ea typeface="+mn-ea"/>
                <a:cs typeface="+mn-cs"/>
              </a:rPr>
              <a:t>    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38FC28-B54F-49E9-B3E1-88BD86F97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814" y="454817"/>
            <a:ext cx="6275534" cy="1165347"/>
          </a:xfrm>
        </p:spPr>
        <p:txBody>
          <a:bodyPr/>
          <a:lstStyle/>
          <a:p>
            <a:r>
              <a:rPr lang="en-US" sz="3600" dirty="0" err="1"/>
              <a:t>ResNet</a:t>
            </a:r>
            <a:r>
              <a:rPr lang="en-US" sz="3600" dirty="0"/>
              <a:t> Model for Data Set II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18ABA8-86D0-460F-B055-6C22842218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8347" y="5912596"/>
            <a:ext cx="700454" cy="626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5734C-1E13-4EB0-93A7-8A906DFCC9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835" y="899650"/>
            <a:ext cx="3433878" cy="3976068"/>
          </a:xfrm>
          <a:prstGeom prst="rect">
            <a:avLst/>
          </a:prstGeom>
        </p:spPr>
      </p:pic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4561A090-C830-422A-B3AD-00BF97D9D1EB}"/>
              </a:ext>
            </a:extLst>
          </p:cNvPr>
          <p:cNvGraphicFramePr>
            <a:graphicFrameLocks noGrp="1"/>
          </p:cNvGraphicFramePr>
          <p:nvPr/>
        </p:nvGraphicFramePr>
        <p:xfrm>
          <a:off x="8492836" y="5545403"/>
          <a:ext cx="1440544" cy="116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44">
                  <a:extLst>
                    <a:ext uri="{9D8B030D-6E8A-4147-A177-3AD203B41FA5}">
                      <a16:colId xmlns:a16="http://schemas.microsoft.com/office/drawing/2014/main" val="2646049397"/>
                    </a:ext>
                  </a:extLst>
                </a:gridCol>
              </a:tblGrid>
              <a:tr h="116628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Wheat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878737"/>
                  </a:ext>
                </a:extLst>
              </a:tr>
            </a:tbl>
          </a:graphicData>
        </a:graphic>
      </p:graphicFrame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9D70C7AC-D4D4-4FB5-8F34-2F2A9194403A}"/>
              </a:ext>
            </a:extLst>
          </p:cNvPr>
          <p:cNvGraphicFramePr>
            <a:graphicFrameLocks noGrp="1"/>
          </p:cNvGraphicFramePr>
          <p:nvPr/>
        </p:nvGraphicFramePr>
        <p:xfrm>
          <a:off x="10486169" y="5545403"/>
          <a:ext cx="1440545" cy="116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45">
                  <a:extLst>
                    <a:ext uri="{9D8B030D-6E8A-4147-A177-3AD203B41FA5}">
                      <a16:colId xmlns:a16="http://schemas.microsoft.com/office/drawing/2014/main" val="3464913373"/>
                    </a:ext>
                  </a:extLst>
                </a:gridCol>
              </a:tblGrid>
              <a:tr h="5831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OSR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26701"/>
                  </a:ext>
                </a:extLst>
              </a:tr>
              <a:tr h="5831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6703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8F23FB9-6D6D-4B23-9B6F-0DD3179E7512}"/>
              </a:ext>
            </a:extLst>
          </p:cNvPr>
          <p:cNvSpPr txBox="1"/>
          <p:nvPr/>
        </p:nvSpPr>
        <p:spPr>
          <a:xfrm>
            <a:off x="8492835" y="5184091"/>
            <a:ext cx="14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EC778-626E-45E9-8C21-C13813F838F5}"/>
              </a:ext>
            </a:extLst>
          </p:cNvPr>
          <p:cNvSpPr txBox="1"/>
          <p:nvPr/>
        </p:nvSpPr>
        <p:spPr>
          <a:xfrm>
            <a:off x="10486169" y="5184091"/>
            <a:ext cx="14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2</a:t>
            </a:r>
          </a:p>
        </p:txBody>
      </p:sp>
    </p:spTree>
    <p:extLst>
      <p:ext uri="{BB962C8B-B14F-4D97-AF65-F5344CB8AC3E}">
        <p14:creationId xmlns:p14="http://schemas.microsoft.com/office/powerpoint/2010/main" val="3636952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327CE-CE00-4ADF-85E5-2E61F91E9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813" y="1620165"/>
            <a:ext cx="7172075" cy="4492768"/>
          </a:xfrm>
        </p:spPr>
        <p:txBody>
          <a:bodyPr/>
          <a:lstStyle/>
          <a:p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Training History:</a:t>
            </a:r>
          </a:p>
          <a:p>
            <a:endParaRPr lang="en-GB" sz="2400" dirty="0">
              <a:solidFill>
                <a:schemeClr val="accent6">
                  <a:lumMod val="50000"/>
                </a:schemeClr>
              </a:solidFill>
              <a:latin typeface="Drugs"/>
            </a:endParaRPr>
          </a:p>
          <a:p>
            <a:endParaRPr lang="en-GB" sz="2400" dirty="0">
              <a:solidFill>
                <a:srgbClr val="0070C0"/>
              </a:solidFill>
              <a:latin typeface="Drugs"/>
            </a:endParaRPr>
          </a:p>
          <a:p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rugs"/>
                <a:ea typeface="+mn-ea"/>
                <a:cs typeface="+mn-cs"/>
              </a:rPr>
              <a:t>    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38FC28-B54F-49E9-B3E1-88BD86F97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814" y="454817"/>
            <a:ext cx="6275534" cy="1165347"/>
          </a:xfrm>
        </p:spPr>
        <p:txBody>
          <a:bodyPr/>
          <a:lstStyle/>
          <a:p>
            <a:r>
              <a:rPr lang="en-US" sz="3600" dirty="0" err="1"/>
              <a:t>ResNet</a:t>
            </a:r>
            <a:r>
              <a:rPr lang="en-US" sz="3600" dirty="0"/>
              <a:t> Model for Data Set II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18ABA8-86D0-460F-B055-6C22842218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8347" y="5912596"/>
            <a:ext cx="700454" cy="626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5734C-1E13-4EB0-93A7-8A906DFCC9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835" y="899650"/>
            <a:ext cx="3433878" cy="3976068"/>
          </a:xfrm>
          <a:prstGeom prst="rect">
            <a:avLst/>
          </a:prstGeom>
        </p:spPr>
      </p:pic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4561A090-C830-422A-B3AD-00BF97D9D1EB}"/>
              </a:ext>
            </a:extLst>
          </p:cNvPr>
          <p:cNvGraphicFramePr>
            <a:graphicFrameLocks noGrp="1"/>
          </p:cNvGraphicFramePr>
          <p:nvPr/>
        </p:nvGraphicFramePr>
        <p:xfrm>
          <a:off x="8492836" y="5545403"/>
          <a:ext cx="1440544" cy="116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44">
                  <a:extLst>
                    <a:ext uri="{9D8B030D-6E8A-4147-A177-3AD203B41FA5}">
                      <a16:colId xmlns:a16="http://schemas.microsoft.com/office/drawing/2014/main" val="2646049397"/>
                    </a:ext>
                  </a:extLst>
                </a:gridCol>
              </a:tblGrid>
              <a:tr h="116628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Wheat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878737"/>
                  </a:ext>
                </a:extLst>
              </a:tr>
            </a:tbl>
          </a:graphicData>
        </a:graphic>
      </p:graphicFrame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9D70C7AC-D4D4-4FB5-8F34-2F2A9194403A}"/>
              </a:ext>
            </a:extLst>
          </p:cNvPr>
          <p:cNvGraphicFramePr>
            <a:graphicFrameLocks noGrp="1"/>
          </p:cNvGraphicFramePr>
          <p:nvPr/>
        </p:nvGraphicFramePr>
        <p:xfrm>
          <a:off x="10486169" y="5545403"/>
          <a:ext cx="1440545" cy="116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45">
                  <a:extLst>
                    <a:ext uri="{9D8B030D-6E8A-4147-A177-3AD203B41FA5}">
                      <a16:colId xmlns:a16="http://schemas.microsoft.com/office/drawing/2014/main" val="3464913373"/>
                    </a:ext>
                  </a:extLst>
                </a:gridCol>
              </a:tblGrid>
              <a:tr h="5831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OSR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26701"/>
                  </a:ext>
                </a:extLst>
              </a:tr>
              <a:tr h="5831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6703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8F23FB9-6D6D-4B23-9B6F-0DD3179E7512}"/>
              </a:ext>
            </a:extLst>
          </p:cNvPr>
          <p:cNvSpPr txBox="1"/>
          <p:nvPr/>
        </p:nvSpPr>
        <p:spPr>
          <a:xfrm>
            <a:off x="8492835" y="5184091"/>
            <a:ext cx="14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EC778-626E-45E9-8C21-C13813F838F5}"/>
              </a:ext>
            </a:extLst>
          </p:cNvPr>
          <p:cNvSpPr txBox="1"/>
          <p:nvPr/>
        </p:nvSpPr>
        <p:spPr>
          <a:xfrm>
            <a:off x="10486169" y="5184091"/>
            <a:ext cx="14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2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F1C2284-2416-6D40-A647-ACC4CF4A6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12" y="2128603"/>
            <a:ext cx="6965083" cy="409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71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327CE-CE00-4ADF-85E5-2E61F91E9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970" y="1537315"/>
            <a:ext cx="7551571" cy="4865868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GB" sz="2400" b="1" u="sng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Seven Crop Types :</a:t>
            </a:r>
            <a:r>
              <a:rPr lang="en-GB" sz="2400" u="sng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  </a:t>
            </a:r>
          </a:p>
          <a:p>
            <a:r>
              <a:rPr lang="en-GB" sz="2400" dirty="0"/>
              <a:t>     </a:t>
            </a:r>
            <a:r>
              <a:rPr lang="en-GB" sz="2400" i="1" u="sng" dirty="0"/>
              <a:t>The number of instances for each crop in train set(the    test set was not augmented):</a:t>
            </a:r>
          </a:p>
          <a:p>
            <a:r>
              <a:rPr lang="en-GB" sz="2400" dirty="0"/>
              <a:t>     Grass: 5000 </a:t>
            </a:r>
          </a:p>
          <a:p>
            <a:r>
              <a:rPr lang="en-GB" sz="2400" dirty="0"/>
              <a:t>     Oilseed rape (winter): 5000 </a:t>
            </a:r>
          </a:p>
          <a:p>
            <a:r>
              <a:rPr lang="en-GB" sz="2400" dirty="0"/>
              <a:t>     Barley (Winter): 5000 </a:t>
            </a:r>
          </a:p>
          <a:p>
            <a:r>
              <a:rPr lang="en-GB" sz="2400" dirty="0"/>
              <a:t>     Barley (spring): 5000 </a:t>
            </a:r>
          </a:p>
          <a:p>
            <a:r>
              <a:rPr lang="en-GB" sz="2400" dirty="0"/>
              <a:t>     Uncropped land: 3230 </a:t>
            </a:r>
          </a:p>
          <a:p>
            <a:r>
              <a:rPr lang="en-GB" sz="2400" dirty="0"/>
              <a:t>     Forage Maize: 2837 </a:t>
            </a:r>
          </a:p>
          <a:p>
            <a:r>
              <a:rPr lang="en-GB" sz="2400" dirty="0"/>
              <a:t>     Beans: 2212</a:t>
            </a:r>
          </a:p>
          <a:p>
            <a:r>
              <a:rPr lang="en-GB" sz="2400" dirty="0"/>
              <a:t>      </a:t>
            </a:r>
            <a:endParaRPr lang="en-GB" sz="2400" dirty="0">
              <a:solidFill>
                <a:schemeClr val="accent6">
                  <a:lumMod val="50000"/>
                </a:schemeClr>
              </a:solidFill>
              <a:latin typeface="Drugs"/>
            </a:endParaRP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accent6">
                  <a:lumMod val="50000"/>
                </a:schemeClr>
              </a:solidFill>
              <a:latin typeface="Drugs"/>
            </a:endParaRPr>
          </a:p>
          <a:p>
            <a:endParaRPr lang="en-GB" sz="2400" dirty="0">
              <a:solidFill>
                <a:schemeClr val="accent6">
                  <a:lumMod val="50000"/>
                </a:schemeClr>
              </a:solidFill>
            </a:endParaRPr>
          </a:p>
          <a:p>
            <a:br>
              <a:rPr lang="en-GB" dirty="0">
                <a:solidFill>
                  <a:schemeClr val="accent6">
                    <a:lumMod val="50000"/>
                  </a:schemeClr>
                </a:solidFill>
                <a:highlight>
                  <a:srgbClr val="000000"/>
                </a:highlight>
              </a:rPr>
            </a:br>
            <a:endParaRPr lang="en-GB" dirty="0">
              <a:solidFill>
                <a:schemeClr val="accent6">
                  <a:lumMod val="50000"/>
                </a:schemeClr>
              </a:solidFill>
              <a:highlight>
                <a:srgbClr val="000000"/>
              </a:highlight>
            </a:endParaRPr>
          </a:p>
          <a:p>
            <a:endParaRPr lang="en-GB" sz="2400" dirty="0">
              <a:solidFill>
                <a:srgbClr val="0070C0"/>
              </a:solidFill>
              <a:latin typeface="Drugs"/>
            </a:endParaRPr>
          </a:p>
          <a:p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rugs"/>
                <a:ea typeface="+mn-ea"/>
                <a:cs typeface="+mn-cs"/>
              </a:rPr>
              <a:t>    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38FC28-B54F-49E9-B3E1-88BD86F97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814" y="454817"/>
            <a:ext cx="6275534" cy="1165347"/>
          </a:xfrm>
        </p:spPr>
        <p:txBody>
          <a:bodyPr/>
          <a:lstStyle/>
          <a:p>
            <a:r>
              <a:rPr lang="en-US" sz="3600" dirty="0" err="1"/>
              <a:t>ResNet</a:t>
            </a:r>
            <a:r>
              <a:rPr lang="en-US" sz="3600" dirty="0"/>
              <a:t> Model for Data Set III (Augmented Train Set)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18ABA8-86D0-460F-B055-6C22842218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8347" y="5912596"/>
            <a:ext cx="700454" cy="626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5734C-1E13-4EB0-93A7-8A906DFCC9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835" y="899650"/>
            <a:ext cx="3433878" cy="3976068"/>
          </a:xfrm>
          <a:prstGeom prst="rect">
            <a:avLst/>
          </a:prstGeom>
        </p:spPr>
      </p:pic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4561A090-C830-422A-B3AD-00BF97D9D1EB}"/>
              </a:ext>
            </a:extLst>
          </p:cNvPr>
          <p:cNvGraphicFramePr>
            <a:graphicFrameLocks noGrp="1"/>
          </p:cNvGraphicFramePr>
          <p:nvPr/>
        </p:nvGraphicFramePr>
        <p:xfrm>
          <a:off x="8492836" y="5545403"/>
          <a:ext cx="1440544" cy="116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44">
                  <a:extLst>
                    <a:ext uri="{9D8B030D-6E8A-4147-A177-3AD203B41FA5}">
                      <a16:colId xmlns:a16="http://schemas.microsoft.com/office/drawing/2014/main" val="2646049397"/>
                    </a:ext>
                  </a:extLst>
                </a:gridCol>
              </a:tblGrid>
              <a:tr h="116628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Wheat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878737"/>
                  </a:ext>
                </a:extLst>
              </a:tr>
            </a:tbl>
          </a:graphicData>
        </a:graphic>
      </p:graphicFrame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9D70C7AC-D4D4-4FB5-8F34-2F2A9194403A}"/>
              </a:ext>
            </a:extLst>
          </p:cNvPr>
          <p:cNvGraphicFramePr>
            <a:graphicFrameLocks noGrp="1"/>
          </p:cNvGraphicFramePr>
          <p:nvPr/>
        </p:nvGraphicFramePr>
        <p:xfrm>
          <a:off x="10486169" y="5545403"/>
          <a:ext cx="1440545" cy="116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45">
                  <a:extLst>
                    <a:ext uri="{9D8B030D-6E8A-4147-A177-3AD203B41FA5}">
                      <a16:colId xmlns:a16="http://schemas.microsoft.com/office/drawing/2014/main" val="3464913373"/>
                    </a:ext>
                  </a:extLst>
                </a:gridCol>
              </a:tblGrid>
              <a:tr h="5831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OSR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26701"/>
                  </a:ext>
                </a:extLst>
              </a:tr>
              <a:tr h="5831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6703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8F23FB9-6D6D-4B23-9B6F-0DD3179E7512}"/>
              </a:ext>
            </a:extLst>
          </p:cNvPr>
          <p:cNvSpPr txBox="1"/>
          <p:nvPr/>
        </p:nvSpPr>
        <p:spPr>
          <a:xfrm>
            <a:off x="8492835" y="5184091"/>
            <a:ext cx="14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EC778-626E-45E9-8C21-C13813F838F5}"/>
              </a:ext>
            </a:extLst>
          </p:cNvPr>
          <p:cNvSpPr txBox="1"/>
          <p:nvPr/>
        </p:nvSpPr>
        <p:spPr>
          <a:xfrm>
            <a:off x="10486169" y="5184091"/>
            <a:ext cx="14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2</a:t>
            </a:r>
          </a:p>
        </p:txBody>
      </p:sp>
    </p:spTree>
    <p:extLst>
      <p:ext uri="{BB962C8B-B14F-4D97-AF65-F5344CB8AC3E}">
        <p14:creationId xmlns:p14="http://schemas.microsoft.com/office/powerpoint/2010/main" val="1683998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327CE-CE00-4ADF-85E5-2E61F91E9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5286" y="1537315"/>
            <a:ext cx="7964314" cy="4492768"/>
          </a:xfrm>
        </p:spPr>
        <p:txBody>
          <a:bodyPr/>
          <a:lstStyle/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-    Overall accuracy 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on training set: 96.23% </a:t>
            </a:r>
            <a:endParaRPr lang="en-GB" sz="2400" b="1" dirty="0">
              <a:solidFill>
                <a:schemeClr val="accent6">
                  <a:lumMod val="50000"/>
                </a:schemeClr>
              </a:solidFill>
              <a:latin typeface="Drugs"/>
            </a:endParaRPr>
          </a:p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      </a:t>
            </a:r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Overall accuracy 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on test set: 74.74% </a:t>
            </a:r>
          </a:p>
          <a:p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      </a:t>
            </a:r>
            <a:r>
              <a:rPr lang="en-GB" sz="2400" b="1" u="sng" dirty="0">
                <a:solidFill>
                  <a:schemeClr val="accent6">
                    <a:lumMod val="50000"/>
                  </a:schemeClr>
                </a:solidFill>
              </a:rPr>
              <a:t>Accuracy for each crop type</a:t>
            </a:r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      </a:t>
            </a:r>
            <a:r>
              <a:rPr lang="en-GB" sz="2400" dirty="0"/>
              <a:t>Accuracy for class Barley (winter) is: 64.51% </a:t>
            </a:r>
          </a:p>
          <a:p>
            <a:r>
              <a:rPr lang="en-GB" sz="2400" dirty="0"/>
              <a:t>      Accuracy for class Barley (spring) is: 71.15% </a:t>
            </a:r>
          </a:p>
          <a:p>
            <a:r>
              <a:rPr lang="en-GB" sz="2400" dirty="0"/>
              <a:t>      Accuracy for class Beans is: 82.67% </a:t>
            </a:r>
          </a:p>
          <a:p>
            <a:r>
              <a:rPr lang="en-GB" sz="2400" dirty="0"/>
              <a:t>      Accuracy for class Forage Maize is: 88.03% </a:t>
            </a:r>
          </a:p>
          <a:p>
            <a:r>
              <a:rPr lang="en-GB" sz="2400" dirty="0"/>
              <a:t>      Accuracy for class Grass is: 82.67% </a:t>
            </a:r>
          </a:p>
          <a:p>
            <a:r>
              <a:rPr lang="en-GB" sz="2400" dirty="0"/>
              <a:t>      Accuracy for class Oilseed rape (winter) is: 67.45% </a:t>
            </a:r>
          </a:p>
          <a:p>
            <a:r>
              <a:rPr lang="en-GB" sz="2400" dirty="0"/>
              <a:t>      Accuracy for class Uncropped land is: 93.04% </a:t>
            </a:r>
            <a:endParaRPr lang="en-GB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     </a:t>
            </a:r>
          </a:p>
          <a:p>
            <a:br>
              <a:rPr lang="en-GB" dirty="0">
                <a:solidFill>
                  <a:schemeClr val="accent6">
                    <a:lumMod val="50000"/>
                  </a:schemeClr>
                </a:solidFill>
                <a:highlight>
                  <a:srgbClr val="000000"/>
                </a:highlight>
              </a:rPr>
            </a:br>
            <a:endParaRPr lang="en-GB" dirty="0">
              <a:solidFill>
                <a:schemeClr val="accent6">
                  <a:lumMod val="50000"/>
                </a:schemeClr>
              </a:solidFill>
              <a:highlight>
                <a:srgbClr val="000000"/>
              </a:highlight>
            </a:endParaRPr>
          </a:p>
          <a:p>
            <a:endParaRPr lang="en-GB" sz="2400" dirty="0">
              <a:solidFill>
                <a:srgbClr val="0070C0"/>
              </a:solidFill>
              <a:latin typeface="Drugs"/>
            </a:endParaRPr>
          </a:p>
          <a:p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rugs"/>
                <a:ea typeface="+mn-ea"/>
                <a:cs typeface="+mn-cs"/>
              </a:rPr>
              <a:t>    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38FC28-B54F-49E9-B3E1-88BD86F97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814" y="454817"/>
            <a:ext cx="6275534" cy="1165347"/>
          </a:xfrm>
        </p:spPr>
        <p:txBody>
          <a:bodyPr/>
          <a:lstStyle/>
          <a:p>
            <a:r>
              <a:rPr lang="en-US" sz="3600" dirty="0" err="1"/>
              <a:t>ResNet</a:t>
            </a:r>
            <a:r>
              <a:rPr lang="en-US" sz="3600" dirty="0"/>
              <a:t> Model for Data Set III(Augmented Train Set)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18ABA8-86D0-460F-B055-6C22842218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8347" y="5912596"/>
            <a:ext cx="700454" cy="626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5734C-1E13-4EB0-93A7-8A906DFCC9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835" y="899650"/>
            <a:ext cx="3433878" cy="3976068"/>
          </a:xfrm>
          <a:prstGeom prst="rect">
            <a:avLst/>
          </a:prstGeom>
        </p:spPr>
      </p:pic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4561A090-C830-422A-B3AD-00BF97D9D1EB}"/>
              </a:ext>
            </a:extLst>
          </p:cNvPr>
          <p:cNvGraphicFramePr>
            <a:graphicFrameLocks noGrp="1"/>
          </p:cNvGraphicFramePr>
          <p:nvPr/>
        </p:nvGraphicFramePr>
        <p:xfrm>
          <a:off x="8492836" y="5545403"/>
          <a:ext cx="1440544" cy="116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44">
                  <a:extLst>
                    <a:ext uri="{9D8B030D-6E8A-4147-A177-3AD203B41FA5}">
                      <a16:colId xmlns:a16="http://schemas.microsoft.com/office/drawing/2014/main" val="2646049397"/>
                    </a:ext>
                  </a:extLst>
                </a:gridCol>
              </a:tblGrid>
              <a:tr h="116628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Wheat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878737"/>
                  </a:ext>
                </a:extLst>
              </a:tr>
            </a:tbl>
          </a:graphicData>
        </a:graphic>
      </p:graphicFrame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9D70C7AC-D4D4-4FB5-8F34-2F2A9194403A}"/>
              </a:ext>
            </a:extLst>
          </p:cNvPr>
          <p:cNvGraphicFramePr>
            <a:graphicFrameLocks noGrp="1"/>
          </p:cNvGraphicFramePr>
          <p:nvPr/>
        </p:nvGraphicFramePr>
        <p:xfrm>
          <a:off x="10486169" y="5545403"/>
          <a:ext cx="1440545" cy="116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45">
                  <a:extLst>
                    <a:ext uri="{9D8B030D-6E8A-4147-A177-3AD203B41FA5}">
                      <a16:colId xmlns:a16="http://schemas.microsoft.com/office/drawing/2014/main" val="3464913373"/>
                    </a:ext>
                  </a:extLst>
                </a:gridCol>
              </a:tblGrid>
              <a:tr h="5831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OSR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26701"/>
                  </a:ext>
                </a:extLst>
              </a:tr>
              <a:tr h="5831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6703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8F23FB9-6D6D-4B23-9B6F-0DD3179E7512}"/>
              </a:ext>
            </a:extLst>
          </p:cNvPr>
          <p:cNvSpPr txBox="1"/>
          <p:nvPr/>
        </p:nvSpPr>
        <p:spPr>
          <a:xfrm>
            <a:off x="8492835" y="5184091"/>
            <a:ext cx="14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EC778-626E-45E9-8C21-C13813F838F5}"/>
              </a:ext>
            </a:extLst>
          </p:cNvPr>
          <p:cNvSpPr txBox="1"/>
          <p:nvPr/>
        </p:nvSpPr>
        <p:spPr>
          <a:xfrm>
            <a:off x="10486169" y="5184091"/>
            <a:ext cx="14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2</a:t>
            </a:r>
          </a:p>
        </p:txBody>
      </p:sp>
    </p:spTree>
    <p:extLst>
      <p:ext uri="{BB962C8B-B14F-4D97-AF65-F5344CB8AC3E}">
        <p14:creationId xmlns:p14="http://schemas.microsoft.com/office/powerpoint/2010/main" val="2863732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327CE-CE00-4ADF-85E5-2E61F91E9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813" y="1620165"/>
            <a:ext cx="7172075" cy="4492768"/>
          </a:xfrm>
        </p:spPr>
        <p:txBody>
          <a:bodyPr/>
          <a:lstStyle/>
          <a:p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Training History:</a:t>
            </a:r>
          </a:p>
          <a:p>
            <a:endParaRPr lang="en-GB" sz="2400" dirty="0">
              <a:solidFill>
                <a:schemeClr val="accent6">
                  <a:lumMod val="50000"/>
                </a:schemeClr>
              </a:solidFill>
              <a:latin typeface="Drugs"/>
            </a:endParaRPr>
          </a:p>
          <a:p>
            <a:endParaRPr lang="en-GB" sz="2400" dirty="0">
              <a:solidFill>
                <a:schemeClr val="accent6">
                  <a:lumMod val="50000"/>
                </a:schemeClr>
              </a:solidFill>
              <a:latin typeface="Drugs"/>
            </a:endParaRPr>
          </a:p>
          <a:p>
            <a:endParaRPr lang="en-GB" sz="2400" dirty="0">
              <a:solidFill>
                <a:srgbClr val="0070C0"/>
              </a:solidFill>
              <a:latin typeface="Drugs"/>
            </a:endParaRPr>
          </a:p>
          <a:p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rugs"/>
                <a:ea typeface="+mn-ea"/>
                <a:cs typeface="+mn-cs"/>
              </a:rPr>
              <a:t>    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38FC28-B54F-49E9-B3E1-88BD86F97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814" y="454817"/>
            <a:ext cx="6275534" cy="1165347"/>
          </a:xfrm>
        </p:spPr>
        <p:txBody>
          <a:bodyPr/>
          <a:lstStyle/>
          <a:p>
            <a:r>
              <a:rPr lang="en-US" sz="3600" dirty="0" err="1"/>
              <a:t>ResNet</a:t>
            </a:r>
            <a:r>
              <a:rPr lang="en-US" sz="3600" dirty="0"/>
              <a:t> Model for Data Set III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18ABA8-86D0-460F-B055-6C22842218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8347" y="5912596"/>
            <a:ext cx="700454" cy="626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5734C-1E13-4EB0-93A7-8A906DFCC9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835" y="899650"/>
            <a:ext cx="3433878" cy="3976068"/>
          </a:xfrm>
          <a:prstGeom prst="rect">
            <a:avLst/>
          </a:prstGeom>
        </p:spPr>
      </p:pic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4561A090-C830-422A-B3AD-00BF97D9D1EB}"/>
              </a:ext>
            </a:extLst>
          </p:cNvPr>
          <p:cNvGraphicFramePr>
            <a:graphicFrameLocks noGrp="1"/>
          </p:cNvGraphicFramePr>
          <p:nvPr/>
        </p:nvGraphicFramePr>
        <p:xfrm>
          <a:off x="8492836" y="5545403"/>
          <a:ext cx="1440544" cy="116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44">
                  <a:extLst>
                    <a:ext uri="{9D8B030D-6E8A-4147-A177-3AD203B41FA5}">
                      <a16:colId xmlns:a16="http://schemas.microsoft.com/office/drawing/2014/main" val="2646049397"/>
                    </a:ext>
                  </a:extLst>
                </a:gridCol>
              </a:tblGrid>
              <a:tr h="116628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Wheat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878737"/>
                  </a:ext>
                </a:extLst>
              </a:tr>
            </a:tbl>
          </a:graphicData>
        </a:graphic>
      </p:graphicFrame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9D70C7AC-D4D4-4FB5-8F34-2F2A9194403A}"/>
              </a:ext>
            </a:extLst>
          </p:cNvPr>
          <p:cNvGraphicFramePr>
            <a:graphicFrameLocks noGrp="1"/>
          </p:cNvGraphicFramePr>
          <p:nvPr/>
        </p:nvGraphicFramePr>
        <p:xfrm>
          <a:off x="10486169" y="5545403"/>
          <a:ext cx="1440545" cy="116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45">
                  <a:extLst>
                    <a:ext uri="{9D8B030D-6E8A-4147-A177-3AD203B41FA5}">
                      <a16:colId xmlns:a16="http://schemas.microsoft.com/office/drawing/2014/main" val="3464913373"/>
                    </a:ext>
                  </a:extLst>
                </a:gridCol>
              </a:tblGrid>
              <a:tr h="5831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OSR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26701"/>
                  </a:ext>
                </a:extLst>
              </a:tr>
              <a:tr h="5831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6703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8F23FB9-6D6D-4B23-9B6F-0DD3179E7512}"/>
              </a:ext>
            </a:extLst>
          </p:cNvPr>
          <p:cNvSpPr txBox="1"/>
          <p:nvPr/>
        </p:nvSpPr>
        <p:spPr>
          <a:xfrm>
            <a:off x="8492835" y="5184091"/>
            <a:ext cx="14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EC778-626E-45E9-8C21-C13813F838F5}"/>
              </a:ext>
            </a:extLst>
          </p:cNvPr>
          <p:cNvSpPr txBox="1"/>
          <p:nvPr/>
        </p:nvSpPr>
        <p:spPr>
          <a:xfrm>
            <a:off x="10486169" y="5184091"/>
            <a:ext cx="14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2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51E7CA4-4C24-FB4C-B5ED-461C45B9D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13" y="2204243"/>
            <a:ext cx="7125232" cy="419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55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327CE-CE00-4ADF-85E5-2E61F91E9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814" y="1317356"/>
            <a:ext cx="5783542" cy="5272385"/>
          </a:xfrm>
        </p:spPr>
        <p:txBody>
          <a:bodyPr/>
          <a:lstStyle/>
          <a:p>
            <a:r>
              <a:rPr lang="en-GB" sz="2400" b="1" u="sng" dirty="0"/>
              <a:t>Pros: </a:t>
            </a:r>
          </a:p>
          <a:p>
            <a:pPr marL="342900" indent="-342900">
              <a:buFontTx/>
              <a:buChar char="-"/>
            </a:pPr>
            <a:r>
              <a:rPr lang="en-GB" sz="2400" dirty="0"/>
              <a:t>Short training time (only 40 mins for data set I) </a:t>
            </a:r>
          </a:p>
          <a:p>
            <a:pPr marL="342900" indent="-342900">
              <a:buFontTx/>
              <a:buChar char="-"/>
            </a:pPr>
            <a:r>
              <a:rPr lang="en-GB" sz="2400" dirty="0"/>
              <a:t>High Accuracy on detecting small number of  crop types </a:t>
            </a:r>
          </a:p>
          <a:p>
            <a:pPr marL="342900" indent="-342900">
              <a:buFontTx/>
              <a:buChar char="-"/>
            </a:pPr>
            <a:r>
              <a:rPr lang="en-GB" sz="2400" dirty="0"/>
              <a:t>Small information loss </a:t>
            </a:r>
          </a:p>
          <a:p>
            <a:r>
              <a:rPr lang="en-GB" sz="2400" b="1" u="sng" dirty="0"/>
              <a:t>Cons:</a:t>
            </a:r>
          </a:p>
          <a:p>
            <a:pPr marL="342900" indent="-342900">
              <a:buFontTx/>
              <a:buChar char="-"/>
            </a:pPr>
            <a:r>
              <a:rPr lang="en-GB" sz="2400" dirty="0"/>
              <a:t>Relative lower accuracy on detecting large number of crop types</a:t>
            </a:r>
          </a:p>
          <a:p>
            <a:pPr marL="342900" indent="-342900">
              <a:buFontTx/>
              <a:buChar char="-"/>
            </a:pPr>
            <a:r>
              <a:rPr lang="en-GB" sz="2400" dirty="0"/>
              <a:t>Sensitive to imbalanced data </a:t>
            </a:r>
          </a:p>
          <a:p>
            <a:r>
              <a:rPr lang="en-GB" sz="2400" dirty="0"/>
              <a:t>-   Struggling with detecting very similar crops (</a:t>
            </a:r>
            <a:r>
              <a:rPr lang="en-GB" sz="2400" dirty="0" err="1"/>
              <a:t>e.g</a:t>
            </a:r>
            <a:r>
              <a:rPr lang="en-GB" sz="2400" dirty="0"/>
              <a:t> winter Barley &amp; spring Barley)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18ABA8-86D0-460F-B055-6C22842218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8347" y="5963396"/>
            <a:ext cx="700454" cy="626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34FF13-A3B1-4A87-AADB-DA78299207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5128" y="0"/>
            <a:ext cx="4706872" cy="6858000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6B86376A-0E39-40FC-81CF-58F27A8F7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814" y="454817"/>
            <a:ext cx="6209716" cy="1165347"/>
          </a:xfrm>
        </p:spPr>
        <p:txBody>
          <a:bodyPr/>
          <a:lstStyle/>
          <a:p>
            <a:r>
              <a:rPr lang="en-US" sz="4400" dirty="0"/>
              <a:t>Summary:</a:t>
            </a:r>
          </a:p>
        </p:txBody>
      </p:sp>
    </p:spTree>
    <p:extLst>
      <p:ext uri="{BB962C8B-B14F-4D97-AF65-F5344CB8AC3E}">
        <p14:creationId xmlns:p14="http://schemas.microsoft.com/office/powerpoint/2010/main" val="1461602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415D47E-1030-4DAA-BAA7-76278ACC18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37E85D-49C4-4CBA-9BC2-780F55F4C4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15E">
              <a:alpha val="7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16C84A-E425-4B52-BA01-E79C59F500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503" y="5715000"/>
            <a:ext cx="2031994" cy="50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1D7554-475C-438F-98EF-1EDDC4CF2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0216" y="2244436"/>
            <a:ext cx="9144000" cy="16529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Thank you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4CD66A8-93CE-470A-89FC-4955B8232034}"/>
              </a:ext>
            </a:extLst>
          </p:cNvPr>
          <p:cNvSpPr txBox="1">
            <a:spLocks/>
          </p:cNvSpPr>
          <p:nvPr/>
        </p:nvSpPr>
        <p:spPr>
          <a:xfrm>
            <a:off x="3638091" y="4097424"/>
            <a:ext cx="4788817" cy="772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9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327CE-CE00-4ADF-85E5-2E61F91E9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9842" y="1783830"/>
            <a:ext cx="7796642" cy="4392117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sz="1800" dirty="0"/>
              <a:t>-   A Deep Learning algorithm </a:t>
            </a:r>
          </a:p>
          <a:p>
            <a:pPr algn="l">
              <a:lnSpc>
                <a:spcPct val="100000"/>
              </a:lnSpc>
            </a:pPr>
            <a:r>
              <a:rPr lang="en-US" sz="1800" dirty="0"/>
              <a:t>-   Require much lower pre-processing compared to other classification algorithms</a:t>
            </a:r>
          </a:p>
          <a:p>
            <a:pPr algn="l">
              <a:lnSpc>
                <a:spcPct val="100000"/>
              </a:lnSpc>
            </a:pPr>
            <a:r>
              <a:rPr lang="en-US" sz="1800" dirty="0"/>
              <a:t>-   Take images as inputs </a:t>
            </a:r>
          </a:p>
          <a:p>
            <a:pPr algn="l">
              <a:lnSpc>
                <a:spcPct val="100000"/>
              </a:lnSpc>
            </a:pPr>
            <a:r>
              <a:rPr lang="en-US" sz="1800" dirty="0"/>
              <a:t>-   Assign importance to various objects in the images to differentiate one from the other 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38FC28-B54F-49E9-B3E1-88BD86F97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876" y="454817"/>
            <a:ext cx="6586628" cy="1165347"/>
          </a:xfrm>
        </p:spPr>
        <p:txBody>
          <a:bodyPr/>
          <a:lstStyle/>
          <a:p>
            <a:r>
              <a:rPr lang="en-US" sz="3600" dirty="0"/>
              <a:t>Convolutional Neural Networks (CNN)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18ABA8-86D0-460F-B055-6C22842218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8347" y="5963396"/>
            <a:ext cx="700454" cy="626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FCE87E-416F-48DE-BB48-DD7708272E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6484" y="0"/>
            <a:ext cx="3625516" cy="685800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A246010-DEF4-AB41-B402-D955E6BE4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42" y="3810502"/>
            <a:ext cx="6978495" cy="236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44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327CE-CE00-4ADF-85E5-2E61F91E9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813" y="1620165"/>
            <a:ext cx="7172075" cy="4783018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GB" sz="2400" b="1" u="sng" dirty="0">
                <a:solidFill>
                  <a:schemeClr val="tx1">
                    <a:lumMod val="50000"/>
                  </a:schemeClr>
                </a:solidFill>
                <a:latin typeface="Drugs"/>
              </a:rPr>
              <a:t>Accuracy: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latin typeface="Drugs"/>
              </a:rPr>
              <a:t>  </a:t>
            </a:r>
          </a:p>
          <a:p>
            <a:r>
              <a:rPr lang="en-GB" sz="2400" dirty="0">
                <a:solidFill>
                  <a:schemeClr val="tx1">
                    <a:lumMod val="50000"/>
                  </a:schemeClr>
                </a:solidFill>
                <a:latin typeface="Drugs"/>
              </a:rPr>
              <a:t>     Measure the percentage of correct predictions of the model </a:t>
            </a:r>
          </a:p>
          <a:p>
            <a:endParaRPr lang="en-GB" sz="2400" dirty="0">
              <a:solidFill>
                <a:schemeClr val="tx1">
                  <a:lumMod val="50000"/>
                </a:schemeClr>
              </a:solidFill>
              <a:latin typeface="Drugs"/>
            </a:endParaRPr>
          </a:p>
          <a:p>
            <a:pPr marL="342900" indent="-342900">
              <a:buFontTx/>
              <a:buChar char="-"/>
            </a:pPr>
            <a:r>
              <a:rPr lang="en-GB" sz="2400" b="1" u="sng" dirty="0">
                <a:solidFill>
                  <a:schemeClr val="tx1">
                    <a:lumMod val="50000"/>
                  </a:schemeClr>
                </a:solidFill>
                <a:latin typeface="Drugs"/>
              </a:rPr>
              <a:t>Loss:</a:t>
            </a:r>
          </a:p>
          <a:p>
            <a:r>
              <a:rPr lang="en-GB" sz="2400" dirty="0">
                <a:solidFill>
                  <a:schemeClr val="tx1">
                    <a:lumMod val="50000"/>
                  </a:schemeClr>
                </a:solidFill>
                <a:latin typeface="Drugs"/>
              </a:rPr>
              <a:t>     Imply how poorly a model behaves in each training iteration (need to be reduced)</a:t>
            </a:r>
            <a:endParaRPr lang="en-GB" sz="2400" b="1" u="sng" dirty="0">
              <a:solidFill>
                <a:schemeClr val="tx1">
                  <a:lumMod val="50000"/>
                </a:schemeClr>
              </a:solidFill>
              <a:latin typeface="Drugs"/>
            </a:endParaRPr>
          </a:p>
          <a:p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rugs"/>
                <a:ea typeface="+mn-ea"/>
                <a:cs typeface="+mn-cs"/>
              </a:rPr>
              <a:t>    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38FC28-B54F-49E9-B3E1-88BD86F97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814" y="454817"/>
            <a:ext cx="6275534" cy="1165347"/>
          </a:xfrm>
        </p:spPr>
        <p:txBody>
          <a:bodyPr/>
          <a:lstStyle/>
          <a:p>
            <a:r>
              <a:rPr lang="en-US" sz="3600" dirty="0"/>
              <a:t>Model Evaluation Metrics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18ABA8-86D0-460F-B055-6C22842218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8347" y="5912596"/>
            <a:ext cx="700454" cy="626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5734C-1E13-4EB0-93A7-8A906DFCC9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835" y="899650"/>
            <a:ext cx="3433878" cy="3976068"/>
          </a:xfrm>
          <a:prstGeom prst="rect">
            <a:avLst/>
          </a:prstGeom>
        </p:spPr>
      </p:pic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4561A090-C830-422A-B3AD-00BF97D9D1EB}"/>
              </a:ext>
            </a:extLst>
          </p:cNvPr>
          <p:cNvGraphicFramePr>
            <a:graphicFrameLocks noGrp="1"/>
          </p:cNvGraphicFramePr>
          <p:nvPr/>
        </p:nvGraphicFramePr>
        <p:xfrm>
          <a:off x="8492836" y="5545403"/>
          <a:ext cx="1440544" cy="116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44">
                  <a:extLst>
                    <a:ext uri="{9D8B030D-6E8A-4147-A177-3AD203B41FA5}">
                      <a16:colId xmlns:a16="http://schemas.microsoft.com/office/drawing/2014/main" val="2646049397"/>
                    </a:ext>
                  </a:extLst>
                </a:gridCol>
              </a:tblGrid>
              <a:tr h="116628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Wheat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878737"/>
                  </a:ext>
                </a:extLst>
              </a:tr>
            </a:tbl>
          </a:graphicData>
        </a:graphic>
      </p:graphicFrame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9D70C7AC-D4D4-4FB5-8F34-2F2A9194403A}"/>
              </a:ext>
            </a:extLst>
          </p:cNvPr>
          <p:cNvGraphicFramePr>
            <a:graphicFrameLocks noGrp="1"/>
          </p:cNvGraphicFramePr>
          <p:nvPr/>
        </p:nvGraphicFramePr>
        <p:xfrm>
          <a:off x="10486169" y="5545403"/>
          <a:ext cx="1440545" cy="116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45">
                  <a:extLst>
                    <a:ext uri="{9D8B030D-6E8A-4147-A177-3AD203B41FA5}">
                      <a16:colId xmlns:a16="http://schemas.microsoft.com/office/drawing/2014/main" val="3464913373"/>
                    </a:ext>
                  </a:extLst>
                </a:gridCol>
              </a:tblGrid>
              <a:tr h="5831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OSR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26701"/>
                  </a:ext>
                </a:extLst>
              </a:tr>
              <a:tr h="5831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6703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8F23FB9-6D6D-4B23-9B6F-0DD3179E7512}"/>
              </a:ext>
            </a:extLst>
          </p:cNvPr>
          <p:cNvSpPr txBox="1"/>
          <p:nvPr/>
        </p:nvSpPr>
        <p:spPr>
          <a:xfrm>
            <a:off x="8492835" y="5184091"/>
            <a:ext cx="14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EC778-626E-45E9-8C21-C13813F838F5}"/>
              </a:ext>
            </a:extLst>
          </p:cNvPr>
          <p:cNvSpPr txBox="1"/>
          <p:nvPr/>
        </p:nvSpPr>
        <p:spPr>
          <a:xfrm>
            <a:off x="10486169" y="5184091"/>
            <a:ext cx="14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2</a:t>
            </a:r>
          </a:p>
        </p:txBody>
      </p:sp>
    </p:spTree>
    <p:extLst>
      <p:ext uri="{BB962C8B-B14F-4D97-AF65-F5344CB8AC3E}">
        <p14:creationId xmlns:p14="http://schemas.microsoft.com/office/powerpoint/2010/main" val="1578892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327CE-CE00-4ADF-85E5-2E61F91E9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814" y="1620164"/>
            <a:ext cx="7234903" cy="496957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400" dirty="0"/>
              <a:t>One input layer, one output layer, and twelve hidden layers</a:t>
            </a:r>
          </a:p>
          <a:p>
            <a:pPr marL="342900" indent="-342900">
              <a:buFontTx/>
              <a:buChar char="-"/>
            </a:pPr>
            <a:r>
              <a:rPr lang="en-GB" sz="2400" dirty="0"/>
              <a:t>551,043 parameters </a:t>
            </a:r>
          </a:p>
          <a:p>
            <a:endParaRPr lang="en-GB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38FC28-B54F-49E9-B3E1-88BD86F97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814" y="454817"/>
            <a:ext cx="5281186" cy="1165347"/>
          </a:xfrm>
        </p:spPr>
        <p:txBody>
          <a:bodyPr/>
          <a:lstStyle/>
          <a:p>
            <a:r>
              <a:rPr lang="en-US" sz="3600" dirty="0"/>
              <a:t>Sequential</a:t>
            </a:r>
            <a:r>
              <a:rPr lang="en-US" dirty="0"/>
              <a:t> </a:t>
            </a:r>
            <a:r>
              <a:rPr lang="en-US" sz="3600" dirty="0"/>
              <a:t>CNN Model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18ABA8-86D0-460F-B055-6C22842218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8347" y="5963396"/>
            <a:ext cx="700454" cy="626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FCE87E-416F-48DE-BB48-DD7708272E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9343" y="0"/>
            <a:ext cx="3572655" cy="6858000"/>
          </a:xfrm>
          <a:prstGeom prst="rect">
            <a:avLst/>
          </a:prstGeom>
        </p:spPr>
      </p:pic>
      <p:pic>
        <p:nvPicPr>
          <p:cNvPr id="9" name="Picture 8" descr="Table&#10;&#10;Description automatically generated with low confidence">
            <a:extLst>
              <a:ext uri="{FF2B5EF4-FFF2-40B4-BE49-F238E27FC236}">
                <a16:creationId xmlns:a16="http://schemas.microsoft.com/office/drawing/2014/main" id="{30A7B74B-D9EF-1849-AA1A-27C50D940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70" y="2785511"/>
            <a:ext cx="7090347" cy="391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26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327CE-CE00-4ADF-85E5-2E61F91E9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814" y="1620164"/>
            <a:ext cx="7234903" cy="4969577"/>
          </a:xfrm>
        </p:spPr>
        <p:txBody>
          <a:bodyPr/>
          <a:lstStyle/>
          <a:p>
            <a:endParaRPr lang="en-US" sz="2800" dirty="0"/>
          </a:p>
          <a:p>
            <a:r>
              <a:rPr lang="en-US" sz="2800" dirty="0"/>
              <a:t>-   Problem 1:  </a:t>
            </a:r>
            <a:r>
              <a:rPr lang="en-GB" sz="2800" dirty="0"/>
              <a:t>Vanishing Gradients</a:t>
            </a:r>
            <a:r>
              <a:rPr lang="en-GB" sz="2400" dirty="0"/>
              <a:t> </a:t>
            </a:r>
          </a:p>
          <a:p>
            <a:r>
              <a:rPr lang="en-GB" sz="2400" dirty="0"/>
              <a:t>       Some neurons can “die” in the training and become ineffective, so this can cause high information loss.</a:t>
            </a:r>
          </a:p>
          <a:p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-   </a:t>
            </a:r>
            <a:r>
              <a:rPr lang="en-US" sz="2800" dirty="0"/>
              <a:t>Problem 2:  </a:t>
            </a:r>
            <a:r>
              <a:rPr lang="en-GB" sz="2800" dirty="0"/>
              <a:t>Optimization Difficulty</a:t>
            </a:r>
          </a:p>
          <a:p>
            <a:r>
              <a:rPr lang="en-GB" sz="2800" dirty="0"/>
              <a:t>     </a:t>
            </a:r>
            <a:r>
              <a:rPr lang="en-GB" sz="2400" dirty="0"/>
              <a:t>If parameters increase due to increasing depth (more layers), training the network becomes very difficult.</a:t>
            </a:r>
          </a:p>
          <a:p>
            <a:endParaRPr lang="en-GB" sz="2800" dirty="0"/>
          </a:p>
          <a:p>
            <a:r>
              <a:rPr lang="en-GB" sz="2400" dirty="0"/>
              <a:t>       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38FC28-B54F-49E9-B3E1-88BD86F97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814" y="454817"/>
            <a:ext cx="5281186" cy="1165347"/>
          </a:xfrm>
        </p:spPr>
        <p:txBody>
          <a:bodyPr/>
          <a:lstStyle/>
          <a:p>
            <a:r>
              <a:rPr lang="en-US" sz="3600" dirty="0"/>
              <a:t>Sequential</a:t>
            </a:r>
            <a:r>
              <a:rPr lang="en-US" dirty="0"/>
              <a:t> </a:t>
            </a:r>
            <a:r>
              <a:rPr lang="en-US" sz="3600" dirty="0"/>
              <a:t>CNN Model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18ABA8-86D0-460F-B055-6C22842218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8347" y="5963396"/>
            <a:ext cx="700454" cy="626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FCE87E-416F-48DE-BB48-DD7708272E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9343" y="0"/>
            <a:ext cx="3572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02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518ABA8-86D0-460F-B055-6C22842218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8347" y="5963396"/>
            <a:ext cx="700454" cy="626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DCAC6D-55D7-4C27-89B0-219317E437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4294" y="0"/>
            <a:ext cx="3497705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DB2C918-88AE-9542-BE33-3529A54DF4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err="1"/>
              <a:t>ResNet</a:t>
            </a:r>
            <a:r>
              <a:rPr lang="en-US" sz="3600" dirty="0"/>
              <a:t> Deep Learning Architecture</a:t>
            </a:r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4DF37DB3-4965-8847-9DFF-0338A7BA5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6" y="1885949"/>
            <a:ext cx="7844644" cy="451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80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518ABA8-86D0-460F-B055-6C22842218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8347" y="5963396"/>
            <a:ext cx="700454" cy="626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DCAC6D-55D7-4C27-89B0-219317E437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4294" y="0"/>
            <a:ext cx="3497705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DB2C918-88AE-9542-BE33-3529A54DF4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err="1"/>
              <a:t>ResNet</a:t>
            </a:r>
            <a:r>
              <a:rPr lang="en-US" sz="3600" dirty="0"/>
              <a:t> Deep Learning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65562-3C0E-3F40-9F67-6075B2FE77C7}"/>
              </a:ext>
            </a:extLst>
          </p:cNvPr>
          <p:cNvSpPr txBox="1"/>
          <p:nvPr/>
        </p:nvSpPr>
        <p:spPr>
          <a:xfrm>
            <a:off x="814813" y="1888761"/>
            <a:ext cx="7714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/>
              <a:t>ResNet</a:t>
            </a:r>
            <a:r>
              <a:rPr lang="en-US" sz="2400" dirty="0"/>
              <a:t> first introduced the concept of “skip connection”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Fasten the training of the model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Prevent information loss and errors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3C91D7-7DB9-824C-854A-470D6D4D1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6" y="3298528"/>
            <a:ext cx="8250420" cy="307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02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327CE-CE00-4ADF-85E5-2E61F91E9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813" y="1620165"/>
            <a:ext cx="7172075" cy="4783018"/>
          </a:xfrm>
        </p:spPr>
        <p:txBody>
          <a:bodyPr/>
          <a:lstStyle/>
          <a:p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For each data set, we spilt it into train set, validation set and test set:</a:t>
            </a:r>
          </a:p>
          <a:p>
            <a:pPr marL="342900" indent="-342900">
              <a:buFontTx/>
              <a:buChar char="-"/>
            </a:pPr>
            <a:r>
              <a:rPr lang="en-GB" sz="2400" b="1" u="sng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Train set: 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The largest part on the data set (70%)</a:t>
            </a:r>
          </a:p>
          <a:p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     We trained over model based on the train set to “learn” information of images</a:t>
            </a:r>
          </a:p>
          <a:p>
            <a:pPr marL="342900" indent="-342900">
              <a:buFontTx/>
              <a:buChar char="-"/>
            </a:pPr>
            <a:r>
              <a:rPr lang="en-GB" sz="2400" b="1" u="sng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Validation set: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 The ‘test set’ in the training progress</a:t>
            </a:r>
          </a:p>
          <a:p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     To get a sense of how well the model is doing on images that were not used in training</a:t>
            </a:r>
          </a:p>
          <a:p>
            <a:pPr marL="342900" indent="-342900">
              <a:buFontTx/>
              <a:buChar char="-"/>
            </a:pPr>
            <a:r>
              <a:rPr lang="en-GB" sz="2400" b="1" u="sng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Test set: 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An ‘independent’ dataset that model did not see before </a:t>
            </a:r>
          </a:p>
          <a:p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Drugs"/>
              </a:rPr>
              <a:t>     We can use test set to get the unbiased evaluation of our model</a:t>
            </a:r>
          </a:p>
          <a:p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Drugs"/>
                <a:ea typeface="+mn-ea"/>
                <a:cs typeface="+mn-cs"/>
              </a:rPr>
              <a:t>    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38FC28-B54F-49E9-B3E1-88BD86F97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814" y="454817"/>
            <a:ext cx="6275534" cy="1165347"/>
          </a:xfrm>
        </p:spPr>
        <p:txBody>
          <a:bodyPr/>
          <a:lstStyle/>
          <a:p>
            <a:r>
              <a:rPr lang="en-US" sz="3600" dirty="0"/>
              <a:t>Spilt Data Sets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18ABA8-86D0-460F-B055-6C22842218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8347" y="5912596"/>
            <a:ext cx="700454" cy="626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5734C-1E13-4EB0-93A7-8A906DFCC9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835" y="899650"/>
            <a:ext cx="3433878" cy="3976068"/>
          </a:xfrm>
          <a:prstGeom prst="rect">
            <a:avLst/>
          </a:prstGeom>
        </p:spPr>
      </p:pic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4561A090-C830-422A-B3AD-00BF97D9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792980"/>
              </p:ext>
            </p:extLst>
          </p:nvPr>
        </p:nvGraphicFramePr>
        <p:xfrm>
          <a:off x="8492836" y="5545403"/>
          <a:ext cx="1440544" cy="116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44">
                  <a:extLst>
                    <a:ext uri="{9D8B030D-6E8A-4147-A177-3AD203B41FA5}">
                      <a16:colId xmlns:a16="http://schemas.microsoft.com/office/drawing/2014/main" val="2646049397"/>
                    </a:ext>
                  </a:extLst>
                </a:gridCol>
              </a:tblGrid>
              <a:tr h="116628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Wheat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878737"/>
                  </a:ext>
                </a:extLst>
              </a:tr>
            </a:tbl>
          </a:graphicData>
        </a:graphic>
      </p:graphicFrame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9D70C7AC-D4D4-4FB5-8F34-2F2A91944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685383"/>
              </p:ext>
            </p:extLst>
          </p:nvPr>
        </p:nvGraphicFramePr>
        <p:xfrm>
          <a:off x="10486169" y="5545403"/>
          <a:ext cx="1440545" cy="116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45">
                  <a:extLst>
                    <a:ext uri="{9D8B030D-6E8A-4147-A177-3AD203B41FA5}">
                      <a16:colId xmlns:a16="http://schemas.microsoft.com/office/drawing/2014/main" val="3464913373"/>
                    </a:ext>
                  </a:extLst>
                </a:gridCol>
              </a:tblGrid>
              <a:tr h="5831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OSR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26701"/>
                  </a:ext>
                </a:extLst>
              </a:tr>
              <a:tr h="5831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6703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8F23FB9-6D6D-4B23-9B6F-0DD3179E7512}"/>
              </a:ext>
            </a:extLst>
          </p:cNvPr>
          <p:cNvSpPr txBox="1"/>
          <p:nvPr/>
        </p:nvSpPr>
        <p:spPr>
          <a:xfrm>
            <a:off x="8492835" y="5184091"/>
            <a:ext cx="14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EC778-626E-45E9-8C21-C13813F838F5}"/>
              </a:ext>
            </a:extLst>
          </p:cNvPr>
          <p:cNvSpPr txBox="1"/>
          <p:nvPr/>
        </p:nvSpPr>
        <p:spPr>
          <a:xfrm>
            <a:off x="10486169" y="5184091"/>
            <a:ext cx="14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2</a:t>
            </a:r>
          </a:p>
        </p:txBody>
      </p:sp>
    </p:spTree>
    <p:extLst>
      <p:ext uri="{BB962C8B-B14F-4D97-AF65-F5344CB8AC3E}">
        <p14:creationId xmlns:p14="http://schemas.microsoft.com/office/powerpoint/2010/main" val="4077679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327CE-CE00-4ADF-85E5-2E61F91E9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813" y="1620165"/>
            <a:ext cx="7172075" cy="4783018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Drugs"/>
              </a:rPr>
              <a:t>Data Set I:  3 Crop Types  16893 instances </a:t>
            </a:r>
          </a:p>
          <a:p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Drugs"/>
              </a:rPr>
              <a:t>     </a:t>
            </a:r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Drugs"/>
              </a:rPr>
              <a:t>Barley (Spring), Wheat (Spring), and Oats (Spring)</a:t>
            </a:r>
          </a:p>
          <a:p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Drugs"/>
              </a:rPr>
              <a:t>   </a:t>
            </a:r>
          </a:p>
          <a:p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Drugs"/>
              </a:rPr>
              <a:t>-     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Drugs"/>
              </a:rPr>
              <a:t>Data Set II:  6 Crop Types  18275 instances</a:t>
            </a:r>
          </a:p>
          <a:p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Drugs"/>
              </a:rPr>
              <a:t>      </a:t>
            </a:r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Drugs"/>
              </a:rPr>
              <a:t>Barley (Spring), Grass, Oilseed rape (winter), Uncropped land,</a:t>
            </a:r>
          </a:p>
          <a:p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Drugs"/>
              </a:rPr>
              <a:t>       Forage Maize, Beans</a:t>
            </a: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accent2">
                  <a:lumMod val="50000"/>
                </a:schemeClr>
              </a:solidFill>
              <a:latin typeface="Drugs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accent2">
                    <a:lumMod val="50000"/>
                  </a:schemeClr>
                </a:solidFill>
                <a:latin typeface="Drugs"/>
              </a:rPr>
              <a:t>Data Set III:  Augmented Train Set   23279 instances</a:t>
            </a:r>
          </a:p>
          <a:p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Drugs"/>
              </a:rPr>
              <a:t>      7 Crop Types (contains two very similar crop types)</a:t>
            </a:r>
          </a:p>
          <a:p>
            <a:r>
              <a:rPr lang="en-GB" sz="2000" i="1" dirty="0">
                <a:solidFill>
                  <a:schemeClr val="accent2">
                    <a:lumMod val="50000"/>
                  </a:schemeClr>
                </a:solidFill>
              </a:rPr>
              <a:t>       </a:t>
            </a:r>
            <a:r>
              <a:rPr lang="en-GB" sz="2000" i="1" u="sng" dirty="0">
                <a:solidFill>
                  <a:schemeClr val="accent2">
                    <a:lumMod val="50000"/>
                  </a:schemeClr>
                </a:solidFill>
              </a:rPr>
              <a:t>Barley (Spring), Barley (Winter), </a:t>
            </a:r>
            <a:r>
              <a:rPr lang="en-GB" sz="2000" dirty="0">
                <a:solidFill>
                  <a:schemeClr val="accent2">
                    <a:lumMod val="50000"/>
                  </a:schemeClr>
                </a:solidFill>
              </a:rPr>
              <a:t>Grass, Oilseed rape (winter),  Uncropped land,   Forage Maize, Beans</a:t>
            </a:r>
          </a:p>
          <a:p>
            <a:endParaRPr lang="en-GB" sz="2400" dirty="0">
              <a:solidFill>
                <a:srgbClr val="0070C0"/>
              </a:solidFill>
              <a:latin typeface="Drugs"/>
            </a:endParaRPr>
          </a:p>
          <a:p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rugs"/>
                <a:ea typeface="+mn-ea"/>
                <a:cs typeface="+mn-cs"/>
              </a:rPr>
              <a:t>    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38FC28-B54F-49E9-B3E1-88BD86F97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814" y="454817"/>
            <a:ext cx="6275534" cy="1165347"/>
          </a:xfrm>
        </p:spPr>
        <p:txBody>
          <a:bodyPr/>
          <a:lstStyle/>
          <a:p>
            <a:r>
              <a:rPr lang="en-US" sz="3600" dirty="0"/>
              <a:t>Three Preprocessed Data Sets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18ABA8-86D0-460F-B055-6C22842218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8347" y="5912596"/>
            <a:ext cx="700454" cy="626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5734C-1E13-4EB0-93A7-8A906DFCC9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835" y="899650"/>
            <a:ext cx="3433878" cy="3976068"/>
          </a:xfrm>
          <a:prstGeom prst="rect">
            <a:avLst/>
          </a:prstGeom>
        </p:spPr>
      </p:pic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4561A090-C830-422A-B3AD-00BF97D9D1EB}"/>
              </a:ext>
            </a:extLst>
          </p:cNvPr>
          <p:cNvGraphicFramePr>
            <a:graphicFrameLocks noGrp="1"/>
          </p:cNvGraphicFramePr>
          <p:nvPr/>
        </p:nvGraphicFramePr>
        <p:xfrm>
          <a:off x="8492836" y="5545403"/>
          <a:ext cx="1440544" cy="116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44">
                  <a:extLst>
                    <a:ext uri="{9D8B030D-6E8A-4147-A177-3AD203B41FA5}">
                      <a16:colId xmlns:a16="http://schemas.microsoft.com/office/drawing/2014/main" val="2646049397"/>
                    </a:ext>
                  </a:extLst>
                </a:gridCol>
              </a:tblGrid>
              <a:tr h="116628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Wheat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878737"/>
                  </a:ext>
                </a:extLst>
              </a:tr>
            </a:tbl>
          </a:graphicData>
        </a:graphic>
      </p:graphicFrame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9D70C7AC-D4D4-4FB5-8F34-2F2A9194403A}"/>
              </a:ext>
            </a:extLst>
          </p:cNvPr>
          <p:cNvGraphicFramePr>
            <a:graphicFrameLocks noGrp="1"/>
          </p:cNvGraphicFramePr>
          <p:nvPr/>
        </p:nvGraphicFramePr>
        <p:xfrm>
          <a:off x="10486169" y="5545403"/>
          <a:ext cx="1440545" cy="116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45">
                  <a:extLst>
                    <a:ext uri="{9D8B030D-6E8A-4147-A177-3AD203B41FA5}">
                      <a16:colId xmlns:a16="http://schemas.microsoft.com/office/drawing/2014/main" val="3464913373"/>
                    </a:ext>
                  </a:extLst>
                </a:gridCol>
              </a:tblGrid>
              <a:tr h="5831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OSR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26701"/>
                  </a:ext>
                </a:extLst>
              </a:tr>
              <a:tr h="5831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6703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8F23FB9-6D6D-4B23-9B6F-0DD3179E7512}"/>
              </a:ext>
            </a:extLst>
          </p:cNvPr>
          <p:cNvSpPr txBox="1"/>
          <p:nvPr/>
        </p:nvSpPr>
        <p:spPr>
          <a:xfrm>
            <a:off x="8492835" y="5184091"/>
            <a:ext cx="14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EC778-626E-45E9-8C21-C13813F838F5}"/>
              </a:ext>
            </a:extLst>
          </p:cNvPr>
          <p:cNvSpPr txBox="1"/>
          <p:nvPr/>
        </p:nvSpPr>
        <p:spPr>
          <a:xfrm>
            <a:off x="10486169" y="5184091"/>
            <a:ext cx="14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2</a:t>
            </a:r>
          </a:p>
        </p:txBody>
      </p:sp>
    </p:spTree>
    <p:extLst>
      <p:ext uri="{BB962C8B-B14F-4D97-AF65-F5344CB8AC3E}">
        <p14:creationId xmlns:p14="http://schemas.microsoft.com/office/powerpoint/2010/main" val="412537318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6">
      <a:dk1>
        <a:srgbClr val="40515E"/>
      </a:dk1>
      <a:lt1>
        <a:sysClr val="window" lastClr="FFFFFF"/>
      </a:lt1>
      <a:dk2>
        <a:srgbClr val="FFFFFF"/>
      </a:dk2>
      <a:lt2>
        <a:srgbClr val="FFFFFF"/>
      </a:lt2>
      <a:accent1>
        <a:srgbClr val="92D050"/>
      </a:accent1>
      <a:accent2>
        <a:srgbClr val="40515E"/>
      </a:accent2>
      <a:accent3>
        <a:srgbClr val="387025"/>
      </a:accent3>
      <a:accent4>
        <a:srgbClr val="FFC000"/>
      </a:accent4>
      <a:accent5>
        <a:srgbClr val="FF0000"/>
      </a:accent5>
      <a:accent6>
        <a:srgbClr val="40515E"/>
      </a:accent6>
      <a:hlink>
        <a:srgbClr val="92D050"/>
      </a:hlink>
      <a:folHlink>
        <a:srgbClr val="92D050"/>
      </a:folHlink>
    </a:clrScheme>
    <a:fontScheme name="Custom 3">
      <a:majorFont>
        <a:latin typeface="Drugs"/>
        <a:ea typeface=""/>
        <a:cs typeface=""/>
      </a:majorFont>
      <a:minorFont>
        <a:latin typeface="Drug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9E1AA6A-D136-4F03-A55A-9B6FA29D2896}" vid="{29A1FC20-0449-471C-BF9C-62BF547DE9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985</TotalTime>
  <Words>999</Words>
  <Application>Microsoft Macintosh PowerPoint</Application>
  <PresentationFormat>Widescreen</PresentationFormat>
  <Paragraphs>208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Drugs</vt:lpstr>
      <vt:lpstr>Arial</vt:lpstr>
      <vt:lpstr>Calibri</vt:lpstr>
      <vt:lpstr>Theme1</vt:lpstr>
      <vt:lpstr> Crop Type Detection Project</vt:lpstr>
      <vt:lpstr>Convolutional Neural Networks (CNN)</vt:lpstr>
      <vt:lpstr>Model Evaluation Metrics  </vt:lpstr>
      <vt:lpstr>Sequential CNN Model</vt:lpstr>
      <vt:lpstr>Sequential CNN Model</vt:lpstr>
      <vt:lpstr>ResNet Deep Learning Architecture</vt:lpstr>
      <vt:lpstr>ResNet Deep Learning Architecture</vt:lpstr>
      <vt:lpstr>Spilt Data Sets </vt:lpstr>
      <vt:lpstr>Three Preprocessed Data Sets</vt:lpstr>
      <vt:lpstr>ResNet Model for Data Set I</vt:lpstr>
      <vt:lpstr>ResNet Model for Data Set I</vt:lpstr>
      <vt:lpstr>ResNet Model for Data Set II</vt:lpstr>
      <vt:lpstr>ResNet Model for Data Set II</vt:lpstr>
      <vt:lpstr>ResNet Model for Data Set II</vt:lpstr>
      <vt:lpstr>ResNet Model for Data Set III (Augmented Train Set)</vt:lpstr>
      <vt:lpstr>ResNet Model for Data Set III(Augmented Train Set) </vt:lpstr>
      <vt:lpstr>ResNet Model for Data Set III</vt:lpstr>
      <vt:lpstr>Summary: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 ML Projects Summer 2021</dc:title>
  <dc:creator>Tom Westerman</dc:creator>
  <cp:lastModifiedBy>Liu Chang</cp:lastModifiedBy>
  <cp:revision>63</cp:revision>
  <dcterms:created xsi:type="dcterms:W3CDTF">2021-06-08T14:56:29Z</dcterms:created>
  <dcterms:modified xsi:type="dcterms:W3CDTF">2021-07-30T11:30:08Z</dcterms:modified>
</cp:coreProperties>
</file>